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0" r:id="rId3"/>
    <p:sldId id="257" r:id="rId4"/>
    <p:sldId id="274" r:id="rId5"/>
    <p:sldId id="287" r:id="rId6"/>
    <p:sldId id="275" r:id="rId7"/>
    <p:sldId id="289" r:id="rId8"/>
    <p:sldId id="268" r:id="rId9"/>
    <p:sldId id="288" r:id="rId10"/>
    <p:sldId id="276" r:id="rId11"/>
    <p:sldId id="285" r:id="rId12"/>
    <p:sldId id="295" r:id="rId13"/>
    <p:sldId id="294" r:id="rId14"/>
    <p:sldId id="269" r:id="rId15"/>
    <p:sldId id="293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11" r:id="rId24"/>
    <p:sldId id="305" r:id="rId25"/>
    <p:sldId id="306" r:id="rId26"/>
    <p:sldId id="307" r:id="rId27"/>
    <p:sldId id="308" r:id="rId28"/>
    <p:sldId id="309" r:id="rId29"/>
    <p:sldId id="310" r:id="rId30"/>
    <p:sldId id="304" r:id="rId31"/>
    <p:sldId id="312" r:id="rId32"/>
    <p:sldId id="313" r:id="rId33"/>
    <p:sldId id="314" r:id="rId34"/>
    <p:sldId id="315" r:id="rId35"/>
    <p:sldId id="316" r:id="rId36"/>
    <p:sldId id="31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0A9174-381C-B0B6-E230-909949BBE033}" name="Khai Khai Saw" initials="KKS" userId="cea8a80b827cb2d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FCCCC"/>
    <a:srgbClr val="B686DA"/>
    <a:srgbClr val="FFED6F"/>
    <a:srgbClr val="FDAE6B"/>
    <a:srgbClr val="BCBDDC"/>
    <a:srgbClr val="FC9272"/>
    <a:srgbClr val="A1D99B"/>
    <a:srgbClr val="9EC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5097" autoAdjust="0"/>
  </p:normalViewPr>
  <p:slideViewPr>
    <p:cSldViewPr snapToGrid="0">
      <p:cViewPr>
        <p:scale>
          <a:sx n="66" d="100"/>
          <a:sy n="66" d="100"/>
        </p:scale>
        <p:origin x="151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D972E-2851-4A6F-A737-3385075D2284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E99D7-6480-4261-A2E0-7EB053B15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37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9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99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2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E99D7-6480-4261-A2E0-7EB053B1539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8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2A97-2DC3-4530-B032-BCED34910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71550-091D-4F65-A498-0DC822E6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47F0-407B-43C2-8903-9393BDE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4C52-D606-4A9D-B7E8-16EA9B79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42A93-D056-4FF6-8C2E-DBC15F8F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00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2B45-C056-42C8-B2D2-B436E90A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75593-A9B5-4638-8E08-372A7661B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5FDB-8953-4477-96B9-488D8F5B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85C5B-4569-44A3-9E69-D3E03FA2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3F6BC-6F07-4310-BC16-BA4D2DF3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65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51F5-AEB3-447F-8CF0-7F33110C8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0C61A-ABB1-408F-BE01-10F63AC2B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585AB-EAA3-4380-B0CF-11D06FCE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88FB-3BBA-4523-933F-3D98D537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EF40D-AD1C-4C22-B902-FAEB3B12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84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3206-10E7-4AAE-BACC-B4CF2BA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BD0C-6DEF-4110-BD3E-C6D33ADD3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46706-1B8C-41B8-A5B6-8910F5B3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E022E-C9A2-435E-B368-8918E323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7E3B-5626-4E3D-8BBD-DD10B442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7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26B4-49DB-4955-8CDA-308045BB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9D50E-E558-424A-9DD2-C07175F88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4E8A-3292-4CDD-ACF7-F36D8C8F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4CA62-AEC7-4A5F-8E93-116055B9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A56C8-04AB-42CC-9145-7F038AAC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14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1746-4508-4A71-9E77-2E37B87A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F593-00B7-4AE6-B547-001DDCF3B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F8E5D-BAF5-4F95-B925-285F28874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DB4C0-CEBB-4767-805F-C8536F1B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1C652-9116-4AC5-AB25-1464E9E9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D8AC2-7E80-46F8-8054-757F3F86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1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2C64-EB68-45D4-8479-11883016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8ACE-08C6-4B9F-AF54-1B56ADD3B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5EDE7-C22E-42A6-916E-84D1D2D12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E02B-D196-47DC-AE5C-51F31AEC3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6934B-D3C0-4360-ABA3-D43797D01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35419D-5425-4266-B22B-D1A6C351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E4EE9-C59F-4405-94A9-A378E8F9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A1D9E-61D7-4E59-B797-DE2FEF5F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60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6C1C-8EA4-4589-B8E2-3D2798ED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1648B-5F95-4DF3-AEB0-7E0AA1AB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92767-2891-4200-A3E2-E399B043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09229-BF2F-4A54-9499-5EC7EF58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87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AF76F-D60B-4B55-8359-6B2C6912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DE657-9B6B-453C-A21F-5B77823A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C8FBC-1586-4FE7-8BB7-1493F5B8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01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99C2-FC1D-4A2F-A270-7F6D07B6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36F2A-2798-433F-93EC-3C1D6F20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DE4DF-957A-4347-A0BD-42ADA6FA6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ACE9D-F66E-41B7-8107-F78C49FF1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15BE9-D49C-49AE-A471-57FA62E3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6F464-F5F8-44EB-B594-2853929C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97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F6FA-D2E6-41C2-9799-88EE7899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96713-162B-4D72-8279-EF9080D1A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4DA7B-35E8-49D1-A3A5-DA8DFE4A6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02F3D-8EE6-4452-86F8-5FC689A7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5B98C-F579-44A2-ABE8-198C954C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72B92-820B-4655-AE3F-478FBE87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87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C4272-A25F-4A69-AB2C-CE636C5E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BDFB2-F4DF-4AF0-A714-1582539A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C0E1-EA20-41D9-A3CB-907B4B1B3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CCD7E-EFFF-406B-B289-E8D6B46AFCFA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4D3D-7375-42C1-8C91-23BB11F88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64F11-5054-4CA3-BDEB-7737D003D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B59FA-07C9-448A-84EA-02735E156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1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9097-D8CE-4EA3-8116-80CFB4097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CA62B-0502-47EC-B5AC-87AE3E332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Entrega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62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8148D1B-DDAE-4DED-8EE7-3DA2D0BE0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11001"/>
              </p:ext>
            </p:extLst>
          </p:nvPr>
        </p:nvGraphicFramePr>
        <p:xfrm>
          <a:off x="922067" y="1720533"/>
          <a:ext cx="5000358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094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46264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9731301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 filter + 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Filter + 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exon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8B75212A-2320-95D9-9F48-D4C56473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sz="4400" dirty="0"/>
              <a:t>Supplementary tables</a:t>
            </a:r>
            <a:endParaRPr lang="en-GB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E7D4DF-8672-D417-AF8E-1DFA3E94C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81620"/>
              </p:ext>
            </p:extLst>
          </p:nvPr>
        </p:nvGraphicFramePr>
        <p:xfrm>
          <a:off x="6353442" y="1720533"/>
          <a:ext cx="5000358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094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46264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97313018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intron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 filter + 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Filter + 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6562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2785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- 0.1498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-0.16994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- 0.2654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-0.2234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6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955A6A2-16D1-B453-20B5-6914A022FAE7}"/>
              </a:ext>
            </a:extLst>
          </p:cNvPr>
          <p:cNvSpPr txBox="1">
            <a:spLocks/>
          </p:cNvSpPr>
          <p:nvPr/>
        </p:nvSpPr>
        <p:spPr>
          <a:xfrm>
            <a:off x="1005840" y="517525"/>
            <a:ext cx="10485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Transcriptional or post-transcriptional regulation (Δ exon/Δ intron)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07996-BC72-AB0B-0C50-2F32E99F6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78415"/>
              </p:ext>
            </p:extLst>
          </p:nvPr>
        </p:nvGraphicFramePr>
        <p:xfrm>
          <a:off x="1149965" y="2218373"/>
          <a:ext cx="9892069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689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965792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5910686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7174218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00531356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3030573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Δ exon /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919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Upregulated genes</a:t>
                      </a:r>
                      <a:r>
                        <a:rPr lang="en-GB" sz="1400" b="0" dirty="0"/>
                        <a:t> (Δ exon &gt; 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Downregulated genes</a:t>
                      </a:r>
                      <a:r>
                        <a:rPr lang="en-GB" sz="1400" b="0" dirty="0"/>
                        <a:t> (Δ exon &lt; 0)</a:t>
                      </a:r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659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2165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2506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531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1081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98EC70B-F554-344D-A384-F12C528F1318}"/>
              </a:ext>
            </a:extLst>
          </p:cNvPr>
          <p:cNvSpPr txBox="1"/>
          <p:nvPr/>
        </p:nvSpPr>
        <p:spPr>
          <a:xfrm>
            <a:off x="1661855" y="6075680"/>
            <a:ext cx="917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Changes in expression seems to be driven by nascent transcription more than post-transcription</a:t>
            </a:r>
          </a:p>
        </p:txBody>
      </p:sp>
    </p:spTree>
    <p:extLst>
      <p:ext uri="{BB962C8B-B14F-4D97-AF65-F5344CB8AC3E}">
        <p14:creationId xmlns:p14="http://schemas.microsoft.com/office/powerpoint/2010/main" val="88032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A03-4466-576C-5CC8-98B58DE3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no label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66813DC-63C1-3B9E-C3E5-0809C61D5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80" y="1416842"/>
            <a:ext cx="5040001" cy="252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D1D2041-1F1B-41E9-2E71-94A7A7FEC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" y="4181158"/>
            <a:ext cx="5040001" cy="252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C9B9AC8-4F57-E0E0-40E8-08F60C76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" y="1416842"/>
            <a:ext cx="5040001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F62AA-6F27-5471-D136-D045A18FB8D2}"/>
              </a:ext>
            </a:extLst>
          </p:cNvPr>
          <p:cNvSpPr txBox="1"/>
          <p:nvPr/>
        </p:nvSpPr>
        <p:spPr>
          <a:xfrm>
            <a:off x="5662483" y="5846544"/>
            <a:ext cx="42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&lt;- Differentially expressed exons/introns (post-transcriptionally regulated)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F155FE-7622-F434-EE9F-F7040C95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840176"/>
              </p:ext>
            </p:extLst>
          </p:nvPr>
        </p:nvGraphicFramePr>
        <p:xfrm>
          <a:off x="5323720" y="1598335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Exon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3580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3397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97CC23-5B0D-FC4E-C548-027A029A0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79190"/>
              </p:ext>
            </p:extLst>
          </p:nvPr>
        </p:nvGraphicFramePr>
        <p:xfrm>
          <a:off x="5323720" y="2767588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Intron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3250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3312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048098-C70F-5D36-E800-E8A47240BFFF}"/>
              </a:ext>
            </a:extLst>
          </p:cNvPr>
          <p:cNvSpPr txBox="1"/>
          <p:nvPr/>
        </p:nvSpPr>
        <p:spPr>
          <a:xfrm>
            <a:off x="7980739" y="4181158"/>
            <a:ext cx="41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Differentially expressed exons and introns</a:t>
            </a:r>
          </a:p>
          <a:p>
            <a:r>
              <a:rPr lang="en-GB" dirty="0"/>
              <a:t>- More significant red than blue -&gt; no SITA</a:t>
            </a:r>
          </a:p>
        </p:txBody>
      </p:sp>
    </p:spTree>
    <p:extLst>
      <p:ext uri="{BB962C8B-B14F-4D97-AF65-F5344CB8AC3E}">
        <p14:creationId xmlns:p14="http://schemas.microsoft.com/office/powerpoint/2010/main" val="261014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8201-C194-F827-0281-44EB3FD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top 20 genes labelled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E53A122-2D6A-A6AF-F937-C80C16A78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51" y="1478416"/>
            <a:ext cx="5040001" cy="252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84B1C37-BF1E-FD6F-11AF-089B9E2FA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5" y="4338000"/>
            <a:ext cx="5040001" cy="2520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28B0382-A387-4EF3-2717-D5A7A16E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" y="1478416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6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FB0F1D4B-F803-4DBC-9712-AC9A3D05C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" y="1422653"/>
            <a:ext cx="40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3824-6683-43A8-B102-A62DDCF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4573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Δ exon / Δ intron plots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FED08F-C873-41E7-B3FF-3FCCE6A19224}"/>
              </a:ext>
            </a:extLst>
          </p:cNvPr>
          <p:cNvSpPr txBox="1"/>
          <p:nvPr/>
        </p:nvSpPr>
        <p:spPr>
          <a:xfrm>
            <a:off x="778420" y="1670124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 = 0.82974</a:t>
            </a:r>
          </a:p>
          <a:p>
            <a:r>
              <a:rPr lang="en-GB" sz="1400" dirty="0"/>
              <a:t>p value &lt; 2.2e-16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3AF7E-A22A-BA3A-0A2B-FE11F2BEBE21}"/>
              </a:ext>
            </a:extLst>
          </p:cNvPr>
          <p:cNvSpPr txBox="1"/>
          <p:nvPr/>
        </p:nvSpPr>
        <p:spPr>
          <a:xfrm>
            <a:off x="548427" y="5124623"/>
            <a:ext cx="341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Pearson coefficient close to 1: c</a:t>
            </a:r>
            <a:r>
              <a:rPr lang="en-GB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hanges in expression are largely due to changes in nascent transcription rather than post-transcriptional modifications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F227-B245-5218-2F79-C913682F5824}"/>
              </a:ext>
            </a:extLst>
          </p:cNvPr>
          <p:cNvSpPr txBox="1"/>
          <p:nvPr/>
        </p:nvSpPr>
        <p:spPr>
          <a:xfrm>
            <a:off x="3959156" y="6126549"/>
            <a:ext cx="3528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Genes that are likely to be post-translationally regulated are coloured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ECFEBC-7FEB-59D2-DF67-D9034543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4551324"/>
            <a:ext cx="4320000" cy="216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70C169B-593A-EB5E-46A9-90C25D581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0" y="145730"/>
            <a:ext cx="4320000" cy="2160000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40570E15-3423-C2C9-F012-93DD725FF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2348527"/>
            <a:ext cx="4320000" cy="216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54C61AB-A777-ECA7-9BF1-16325D1443C0}"/>
              </a:ext>
            </a:extLst>
          </p:cNvPr>
          <p:cNvSpPr txBox="1"/>
          <p:nvPr/>
        </p:nvSpPr>
        <p:spPr>
          <a:xfrm>
            <a:off x="5511347" y="262610"/>
            <a:ext cx="32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exons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700FF-0C4B-9096-C2CC-7F8A554C358D}"/>
              </a:ext>
            </a:extLst>
          </p:cNvPr>
          <p:cNvSpPr txBox="1"/>
          <p:nvPr/>
        </p:nvSpPr>
        <p:spPr>
          <a:xfrm>
            <a:off x="5511346" y="2632336"/>
            <a:ext cx="33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introns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DFF0E-12A1-BB05-F19B-BB33A957E520}"/>
              </a:ext>
            </a:extLst>
          </p:cNvPr>
          <p:cNvSpPr txBox="1"/>
          <p:nvPr/>
        </p:nvSpPr>
        <p:spPr>
          <a:xfrm>
            <a:off x="5541996" y="4727370"/>
            <a:ext cx="311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Top 20 most likely post-transcriptionally 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267318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22B2-0880-FF3B-CD57-40ED6B1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H14: </a:t>
            </a:r>
            <a:r>
              <a:rPr lang="en-GB" dirty="0" err="1"/>
              <a:t>trt</a:t>
            </a:r>
            <a:r>
              <a:rPr lang="en-GB" dirty="0"/>
              <a:t> vs untrt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EC6EF-9B07-50B3-0FF3-FDB8D509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3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3213-742A-4465-8C40-7207E565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55" y="18211"/>
            <a:ext cx="10515600" cy="1325563"/>
          </a:xfrm>
        </p:spPr>
        <p:txBody>
          <a:bodyPr/>
          <a:lstStyle/>
          <a:p>
            <a:r>
              <a:rPr lang="en-GB" dirty="0"/>
              <a:t>Sample details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2958632-71EA-45F5-AB44-D1DC9D0CD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9076"/>
              </p:ext>
            </p:extLst>
          </p:nvPr>
        </p:nvGraphicFramePr>
        <p:xfrm>
          <a:off x="618955" y="3994145"/>
          <a:ext cx="11044162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5">
                  <a:extLst>
                    <a:ext uri="{9D8B030D-6E8A-4147-A177-3AD203B41FA5}">
                      <a16:colId xmlns:a16="http://schemas.microsoft.com/office/drawing/2014/main" val="3802790997"/>
                    </a:ext>
                  </a:extLst>
                </a:gridCol>
                <a:gridCol w="1821856">
                  <a:extLst>
                    <a:ext uri="{9D8B030D-6E8A-4147-A177-3AD203B41FA5}">
                      <a16:colId xmlns:a16="http://schemas.microsoft.com/office/drawing/2014/main" val="1179782879"/>
                    </a:ext>
                  </a:extLst>
                </a:gridCol>
                <a:gridCol w="1235766">
                  <a:extLst>
                    <a:ext uri="{9D8B030D-6E8A-4147-A177-3AD203B41FA5}">
                      <a16:colId xmlns:a16="http://schemas.microsoft.com/office/drawing/2014/main" val="1242668677"/>
                    </a:ext>
                  </a:extLst>
                </a:gridCol>
                <a:gridCol w="1321237">
                  <a:extLst>
                    <a:ext uri="{9D8B030D-6E8A-4147-A177-3AD203B41FA5}">
                      <a16:colId xmlns:a16="http://schemas.microsoft.com/office/drawing/2014/main" val="3692861086"/>
                    </a:ext>
                  </a:extLst>
                </a:gridCol>
                <a:gridCol w="1235688">
                  <a:extLst>
                    <a:ext uri="{9D8B030D-6E8A-4147-A177-3AD203B41FA5}">
                      <a16:colId xmlns:a16="http://schemas.microsoft.com/office/drawing/2014/main" val="2850073344"/>
                    </a:ext>
                  </a:extLst>
                </a:gridCol>
                <a:gridCol w="1150142">
                  <a:extLst>
                    <a:ext uri="{9D8B030D-6E8A-4147-A177-3AD203B41FA5}">
                      <a16:colId xmlns:a16="http://schemas.microsoft.com/office/drawing/2014/main" val="1285993955"/>
                    </a:ext>
                  </a:extLst>
                </a:gridCol>
                <a:gridCol w="1283216">
                  <a:extLst>
                    <a:ext uri="{9D8B030D-6E8A-4147-A177-3AD203B41FA5}">
                      <a16:colId xmlns:a16="http://schemas.microsoft.com/office/drawing/2014/main" val="2125712761"/>
                    </a:ext>
                  </a:extLst>
                </a:gridCol>
                <a:gridCol w="1330742">
                  <a:extLst>
                    <a:ext uri="{9D8B030D-6E8A-4147-A177-3AD203B41FA5}">
                      <a16:colId xmlns:a16="http://schemas.microsoft.com/office/drawing/2014/main" val="3225203575"/>
                    </a:ext>
                  </a:extLst>
                </a:gridCol>
              </a:tblGrid>
              <a:tr h="288000">
                <a:tc gridSpan="8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Total count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exon,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625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Interpretation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9733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044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exons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Steady state 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32958821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32978044</a:t>
                      </a:r>
                      <a:endParaRPr lang="en-GB" sz="1400" b="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30279470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38504452</a:t>
                      </a:r>
                      <a:endParaRPr lang="en-GB" sz="1400" b="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33972536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31455549</a:t>
                      </a:r>
                      <a:endParaRPr lang="en-GB" sz="1400" b="0" dirty="0"/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42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introns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Nascent transcription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6158129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6104100</a:t>
                      </a:r>
                      <a:endParaRPr lang="en-GB" sz="1400" b="0" dirty="0"/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6477220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7220804</a:t>
                      </a:r>
                      <a:endParaRPr lang="en-GB" sz="1400" b="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6085947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4217897</a:t>
                      </a:r>
                      <a:endParaRPr lang="en-GB" sz="14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861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Fraction of introns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Checks to make sure things are within normal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0.1574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0.1562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0.1762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0.1579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0.1519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0.1182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9276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Summary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r>
                        <a:rPr lang="en-GB" sz="1400" baseline="30000" dirty="0"/>
                        <a:t>st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r>
                        <a:rPr lang="en-GB" sz="1400" baseline="30000" dirty="0"/>
                        <a:t>rd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434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14530"/>
                  </a:ext>
                </a:extLst>
              </a:tr>
            </a:tbl>
          </a:graphicData>
        </a:graphic>
      </p:graphicFrame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85E75C45-DE1E-9FE0-CFD3-FC1B227B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13034"/>
              </p:ext>
            </p:extLst>
          </p:nvPr>
        </p:nvGraphicFramePr>
        <p:xfrm>
          <a:off x="627396" y="1214534"/>
          <a:ext cx="3846323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323">
                  <a:extLst>
                    <a:ext uri="{9D8B030D-6E8A-4147-A177-3AD203B41FA5}">
                      <a16:colId xmlns:a16="http://schemas.microsoft.com/office/drawing/2014/main" val="29781856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5380004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753927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9934577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782297958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Sample description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09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Expt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949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H14-LPS-S7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153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H14-LPS-S8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744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H14-LPS-S9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02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H14_S10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353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H14_S11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5721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H14_S12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15937"/>
                  </a:ext>
                </a:extLst>
              </a:tr>
            </a:tbl>
          </a:graphicData>
        </a:graphic>
      </p:graphicFrame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FBB90CB-35D3-2F33-5004-95848ABF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08" y="1322102"/>
            <a:ext cx="3899999" cy="23400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E63D8C3-3A1F-E285-AB74-B384277EB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02" y="1322102"/>
            <a:ext cx="389999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247-F211-DA78-9741-81510F19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863"/>
            <a:ext cx="10515600" cy="1325563"/>
          </a:xfrm>
        </p:spPr>
        <p:txBody>
          <a:bodyPr/>
          <a:lstStyle/>
          <a:p>
            <a:r>
              <a:rPr lang="en-GB" dirty="0"/>
              <a:t>Differential expression: </a:t>
            </a:r>
            <a:r>
              <a:rPr lang="en-GB" sz="4400" dirty="0"/>
              <a:t>Δ exon and Δ intron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2E0E82-EB17-40A1-E934-6B6AD77F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41661"/>
              </p:ext>
            </p:extLst>
          </p:nvPr>
        </p:nvGraphicFramePr>
        <p:xfrm>
          <a:off x="702593" y="1390333"/>
          <a:ext cx="5279429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83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05246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</a:t>
                      </a:r>
                    </a:p>
                    <a:p>
                      <a:pPr algn="ctr"/>
                      <a:r>
                        <a:rPr lang="en-GB" sz="1400" b="0" dirty="0"/>
                        <a:t>(steady state mRNA)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intron</a:t>
                      </a:r>
                    </a:p>
                    <a:p>
                      <a:pPr algn="ctr"/>
                      <a:r>
                        <a:rPr lang="en-GB" sz="1400" b="0" dirty="0"/>
                        <a:t>(nascent transcription)</a:t>
                      </a:r>
                      <a:endParaRPr lang="en-GB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2436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7086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8252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1740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-0.0929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-0.2255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363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F8A27B-C038-CE89-33DD-2FD1F6BEE84C}"/>
              </a:ext>
            </a:extLst>
          </p:cNvPr>
          <p:cNvSpPr txBox="1"/>
          <p:nvPr/>
        </p:nvSpPr>
        <p:spPr>
          <a:xfrm>
            <a:off x="6320571" y="1764726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Correlation: Δ exon</a:t>
            </a:r>
            <a:r>
              <a:rPr lang="en-GB" sz="1600" b="1" dirty="0"/>
              <a:t> </a:t>
            </a:r>
            <a:r>
              <a:rPr lang="en-GB" sz="1600" dirty="0"/>
              <a:t>stronger than </a:t>
            </a:r>
            <a:r>
              <a:rPr lang="en-GB" sz="1600" b="0" dirty="0"/>
              <a:t>Δ intron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SITA or no SITA</a:t>
            </a:r>
            <a:endParaRPr lang="en-GB" sz="1600" b="0" dirty="0"/>
          </a:p>
          <a:p>
            <a:pPr marL="742950" lvl="1" indent="-285750">
              <a:buFontTx/>
              <a:buChar char="-"/>
            </a:pPr>
            <a:r>
              <a:rPr lang="en-GB" sz="1600" dirty="0"/>
              <a:t>If we only consider significant genes (FDR &lt; 0.05): more exons are </a:t>
            </a:r>
            <a:r>
              <a:rPr lang="en-GB" sz="1600" dirty="0">
                <a:solidFill>
                  <a:srgbClr val="C00000"/>
                </a:solidFill>
              </a:rPr>
              <a:t>upregulated</a:t>
            </a:r>
            <a:r>
              <a:rPr lang="en-GB" sz="1600" dirty="0"/>
              <a:t> (2436) than downregulated (2166), but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(1740) than upregulated (1465)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we include genes with FDR &gt; 0.05: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(7086) than upregulated (6754),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(8252) than upregulated (8004)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But the difference is quite small, so I would say </a:t>
            </a:r>
            <a:r>
              <a:rPr lang="en-GB" sz="1600" b="1" dirty="0"/>
              <a:t>no SITA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HOWEVER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Mean of both Δ exon and Δ intron &lt; 0 means that even though the number of </a:t>
            </a:r>
            <a:r>
              <a:rPr lang="en-GB" sz="1600" dirty="0">
                <a:solidFill>
                  <a:srgbClr val="FC9272"/>
                </a:solidFill>
              </a:rPr>
              <a:t>downregulated</a:t>
            </a:r>
            <a:r>
              <a:rPr lang="en-GB" sz="1600" dirty="0"/>
              <a:t> genes is smaller, the magnitude of downregulation is larger than upregulation, </a:t>
            </a:r>
            <a:r>
              <a:rPr lang="en-GB" sz="1600" dirty="0" err="1"/>
              <a:t>ie</a:t>
            </a:r>
            <a:r>
              <a:rPr lang="en-GB" sz="1600" dirty="0"/>
              <a:t>. a smaller number of genes are strongly downregulated vs a large number of genes are weakly upregulated</a:t>
            </a:r>
            <a:endParaRPr lang="en-GB" sz="16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6A5CAD7-E55B-3EBC-37C6-02B38DCD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17" y="4807416"/>
            <a:ext cx="1800000" cy="1800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5200064-11E5-B683-6DB4-BBC2A5AC0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39" y="480741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9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955A6A2-16D1-B453-20B5-6914A022FAE7}"/>
              </a:ext>
            </a:extLst>
          </p:cNvPr>
          <p:cNvSpPr txBox="1">
            <a:spLocks/>
          </p:cNvSpPr>
          <p:nvPr/>
        </p:nvSpPr>
        <p:spPr>
          <a:xfrm>
            <a:off x="1005840" y="517525"/>
            <a:ext cx="10485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Transcriptional or post-transcriptional regulation (Δ exon/Δ intron)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07996-BC72-AB0B-0C50-2F32E99F6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747373"/>
              </p:ext>
            </p:extLst>
          </p:nvPr>
        </p:nvGraphicFramePr>
        <p:xfrm>
          <a:off x="1149965" y="2218373"/>
          <a:ext cx="9892069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689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965792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5910686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7174218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00531356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3030573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Δ exon /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919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Upregulated genes</a:t>
                      </a:r>
                      <a:r>
                        <a:rPr lang="en-GB" sz="1400" b="0" dirty="0"/>
                        <a:t> (Δ exon &gt; 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Downregulated genes</a:t>
                      </a:r>
                      <a:r>
                        <a:rPr lang="en-GB" sz="1400" b="0" dirty="0"/>
                        <a:t> (Δ exon &lt; 0)</a:t>
                      </a:r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659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2236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1976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98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1301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98EC70B-F554-344D-A384-F12C528F1318}"/>
              </a:ext>
            </a:extLst>
          </p:cNvPr>
          <p:cNvSpPr txBox="1"/>
          <p:nvPr/>
        </p:nvSpPr>
        <p:spPr>
          <a:xfrm>
            <a:off x="1661855" y="6121400"/>
            <a:ext cx="917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Changes in expression seems to be driven by nascent transcription more than post-transcription</a:t>
            </a:r>
          </a:p>
        </p:txBody>
      </p:sp>
    </p:spTree>
    <p:extLst>
      <p:ext uri="{BB962C8B-B14F-4D97-AF65-F5344CB8AC3E}">
        <p14:creationId xmlns:p14="http://schemas.microsoft.com/office/powerpoint/2010/main" val="376532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A03-4466-576C-5CC8-98B58DE3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no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62AA-6F27-5471-D136-D045A18FB8D2}"/>
              </a:ext>
            </a:extLst>
          </p:cNvPr>
          <p:cNvSpPr txBox="1"/>
          <p:nvPr/>
        </p:nvSpPr>
        <p:spPr>
          <a:xfrm>
            <a:off x="5662483" y="5846544"/>
            <a:ext cx="42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&lt;- Differentially expressed exons/introns (post-transcriptionally regulated)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F155FE-7622-F434-EE9F-F7040C95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79976"/>
              </p:ext>
            </p:extLst>
          </p:nvPr>
        </p:nvGraphicFramePr>
        <p:xfrm>
          <a:off x="5323720" y="1598335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Exon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2436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2166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97CC23-5B0D-FC4E-C548-027A029A0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19956"/>
              </p:ext>
            </p:extLst>
          </p:nvPr>
        </p:nvGraphicFramePr>
        <p:xfrm>
          <a:off x="5323720" y="2767588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Intron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1465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1740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B048098-C70F-5D36-E800-E8A47240BFFF}"/>
              </a:ext>
            </a:extLst>
          </p:cNvPr>
          <p:cNvSpPr txBox="1"/>
          <p:nvPr/>
        </p:nvSpPr>
        <p:spPr>
          <a:xfrm>
            <a:off x="7980739" y="4181158"/>
            <a:ext cx="41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Differentially expressed exons and introns</a:t>
            </a:r>
          </a:p>
          <a:p>
            <a:r>
              <a:rPr lang="en-GB" dirty="0"/>
              <a:t>- More significant red than blue -&gt; no SITA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575A79B-2413-A8A9-237E-BF542950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8" y="4048599"/>
            <a:ext cx="5040001" cy="25200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2E352B0-9818-F1E4-6755-7F5E9FC0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8" y="1416842"/>
            <a:ext cx="5040001" cy="252000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140C221-D0E4-7723-81B4-84AC0AB35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70" y="1416842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4ACA-52E2-FF2D-9393-E80A5AC2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94D60-8ECA-ABD5-1AE5-2434AE2A0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4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8201-C194-F827-0281-44EB3FD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top 20 genes labelled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339CA84-B131-0106-89D8-27297B8D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5" y="1553765"/>
            <a:ext cx="5040001" cy="25200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630E139-B440-860F-95E7-60646220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54" y="1553765"/>
            <a:ext cx="5040001" cy="252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B22350-756E-D040-F23E-116A5C456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" y="4249124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2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84C6583-915A-C61E-0430-532217A2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2305730"/>
            <a:ext cx="4320000" cy="216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C3A6DD8-BD1F-EF20-D31A-CF98EBD00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4551324"/>
            <a:ext cx="4320000" cy="216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22BB651-5407-4E73-4C27-2C4426CFE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1" y="145730"/>
            <a:ext cx="4320000" cy="2160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3B3F7D-1D89-A1A4-A1E5-26D2C4B30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1" y="1471293"/>
            <a:ext cx="40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3824-6683-43A8-B102-A62DDCF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4573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Δ exon / Δ intron plots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FED08F-C873-41E7-B3FF-3FCCE6A19224}"/>
              </a:ext>
            </a:extLst>
          </p:cNvPr>
          <p:cNvSpPr txBox="1"/>
          <p:nvPr/>
        </p:nvSpPr>
        <p:spPr>
          <a:xfrm>
            <a:off x="778420" y="1670124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 = 0.80641</a:t>
            </a:r>
          </a:p>
          <a:p>
            <a:r>
              <a:rPr lang="en-GB" sz="1400" dirty="0"/>
              <a:t>p value &lt; 2.2e-16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3AF7E-A22A-BA3A-0A2B-FE11F2BEBE21}"/>
              </a:ext>
            </a:extLst>
          </p:cNvPr>
          <p:cNvSpPr txBox="1"/>
          <p:nvPr/>
        </p:nvSpPr>
        <p:spPr>
          <a:xfrm>
            <a:off x="548427" y="5124623"/>
            <a:ext cx="341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Pearson coefficient close to 1: c</a:t>
            </a:r>
            <a:r>
              <a:rPr lang="en-GB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hanges in expression are largely due to changes in nascent transcription rather than post-transcriptional modifications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F227-B245-5218-2F79-C913682F5824}"/>
              </a:ext>
            </a:extLst>
          </p:cNvPr>
          <p:cNvSpPr txBox="1"/>
          <p:nvPr/>
        </p:nvSpPr>
        <p:spPr>
          <a:xfrm>
            <a:off x="3959156" y="6126549"/>
            <a:ext cx="3528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Genes that are likely to be post-translationally regulated are coloured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C61AB-A777-ECA7-9BF1-16325D1443C0}"/>
              </a:ext>
            </a:extLst>
          </p:cNvPr>
          <p:cNvSpPr txBox="1"/>
          <p:nvPr/>
        </p:nvSpPr>
        <p:spPr>
          <a:xfrm>
            <a:off x="5511347" y="262610"/>
            <a:ext cx="32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exons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700FF-0C4B-9096-C2CC-7F8A554C358D}"/>
              </a:ext>
            </a:extLst>
          </p:cNvPr>
          <p:cNvSpPr txBox="1"/>
          <p:nvPr/>
        </p:nvSpPr>
        <p:spPr>
          <a:xfrm>
            <a:off x="5511346" y="2632336"/>
            <a:ext cx="33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introns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DFF0E-12A1-BB05-F19B-BB33A957E520}"/>
              </a:ext>
            </a:extLst>
          </p:cNvPr>
          <p:cNvSpPr txBox="1"/>
          <p:nvPr/>
        </p:nvSpPr>
        <p:spPr>
          <a:xfrm>
            <a:off x="5541996" y="4727370"/>
            <a:ext cx="311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Top 20 most likely post-transcriptionally 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61933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22B2-0880-FF3B-CD57-40ED6B1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untrt: H14 vs WT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EC6EF-9B07-50B3-0FF3-FDB8D509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2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3213-742A-4465-8C40-7207E565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55" y="18211"/>
            <a:ext cx="10515600" cy="1325563"/>
          </a:xfrm>
        </p:spPr>
        <p:txBody>
          <a:bodyPr/>
          <a:lstStyle/>
          <a:p>
            <a:r>
              <a:rPr lang="en-GB" dirty="0"/>
              <a:t>Sample details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2958632-71EA-45F5-AB44-D1DC9D0CD3A1}"/>
              </a:ext>
            </a:extLst>
          </p:cNvPr>
          <p:cNvGraphicFramePr>
            <a:graphicFrameLocks noGrp="1"/>
          </p:cNvGraphicFramePr>
          <p:nvPr/>
        </p:nvGraphicFramePr>
        <p:xfrm>
          <a:off x="618955" y="3994145"/>
          <a:ext cx="11044162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5">
                  <a:extLst>
                    <a:ext uri="{9D8B030D-6E8A-4147-A177-3AD203B41FA5}">
                      <a16:colId xmlns:a16="http://schemas.microsoft.com/office/drawing/2014/main" val="3802790997"/>
                    </a:ext>
                  </a:extLst>
                </a:gridCol>
                <a:gridCol w="1821856">
                  <a:extLst>
                    <a:ext uri="{9D8B030D-6E8A-4147-A177-3AD203B41FA5}">
                      <a16:colId xmlns:a16="http://schemas.microsoft.com/office/drawing/2014/main" val="1179782879"/>
                    </a:ext>
                  </a:extLst>
                </a:gridCol>
                <a:gridCol w="1235766">
                  <a:extLst>
                    <a:ext uri="{9D8B030D-6E8A-4147-A177-3AD203B41FA5}">
                      <a16:colId xmlns:a16="http://schemas.microsoft.com/office/drawing/2014/main" val="1242668677"/>
                    </a:ext>
                  </a:extLst>
                </a:gridCol>
                <a:gridCol w="1321237">
                  <a:extLst>
                    <a:ext uri="{9D8B030D-6E8A-4147-A177-3AD203B41FA5}">
                      <a16:colId xmlns:a16="http://schemas.microsoft.com/office/drawing/2014/main" val="3692861086"/>
                    </a:ext>
                  </a:extLst>
                </a:gridCol>
                <a:gridCol w="1235688">
                  <a:extLst>
                    <a:ext uri="{9D8B030D-6E8A-4147-A177-3AD203B41FA5}">
                      <a16:colId xmlns:a16="http://schemas.microsoft.com/office/drawing/2014/main" val="2850073344"/>
                    </a:ext>
                  </a:extLst>
                </a:gridCol>
                <a:gridCol w="1150142">
                  <a:extLst>
                    <a:ext uri="{9D8B030D-6E8A-4147-A177-3AD203B41FA5}">
                      <a16:colId xmlns:a16="http://schemas.microsoft.com/office/drawing/2014/main" val="1285993955"/>
                    </a:ext>
                  </a:extLst>
                </a:gridCol>
                <a:gridCol w="1283216">
                  <a:extLst>
                    <a:ext uri="{9D8B030D-6E8A-4147-A177-3AD203B41FA5}">
                      <a16:colId xmlns:a16="http://schemas.microsoft.com/office/drawing/2014/main" val="2125712761"/>
                    </a:ext>
                  </a:extLst>
                </a:gridCol>
                <a:gridCol w="1330742">
                  <a:extLst>
                    <a:ext uri="{9D8B030D-6E8A-4147-A177-3AD203B41FA5}">
                      <a16:colId xmlns:a16="http://schemas.microsoft.com/office/drawing/2014/main" val="3225203575"/>
                    </a:ext>
                  </a:extLst>
                </a:gridCol>
              </a:tblGrid>
              <a:tr h="288000">
                <a:tc gridSpan="8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Total count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exon,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625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Interpretation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9733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044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exons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Steady state 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31317398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32958821</a:t>
                      </a:r>
                      <a:endParaRPr lang="en-GB" sz="1400" b="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32163255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30279470</a:t>
                      </a:r>
                      <a:endParaRPr lang="en-GB" sz="1400" b="0" dirty="0"/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38850126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33972536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42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introns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Nascent transcription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6041266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6158129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7110487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6477220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9104240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6085947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861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Fraction of introns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Checks to make sure things are within normal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0.1617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0.1574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0.1810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0.1762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0.1899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0.1519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9276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Summary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r>
                        <a:rPr lang="en-GB" sz="1400" baseline="30000" dirty="0"/>
                        <a:t>st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r>
                        <a:rPr lang="en-GB" sz="1400" baseline="30000" dirty="0"/>
                        <a:t>rd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434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14530"/>
                  </a:ext>
                </a:extLst>
              </a:tr>
            </a:tbl>
          </a:graphicData>
        </a:graphic>
      </p:graphicFrame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85E75C45-DE1E-9FE0-CFD3-FC1B227BE998}"/>
              </a:ext>
            </a:extLst>
          </p:cNvPr>
          <p:cNvGraphicFramePr>
            <a:graphicFrameLocks noGrp="1"/>
          </p:cNvGraphicFramePr>
          <p:nvPr/>
        </p:nvGraphicFramePr>
        <p:xfrm>
          <a:off x="627396" y="1214534"/>
          <a:ext cx="3846323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323">
                  <a:extLst>
                    <a:ext uri="{9D8B030D-6E8A-4147-A177-3AD203B41FA5}">
                      <a16:colId xmlns:a16="http://schemas.microsoft.com/office/drawing/2014/main" val="29781856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5380004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753927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9934577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782297958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Sample description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09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Expt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949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WT_S1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153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WT_S2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744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WT_S3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02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H14_S10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353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H14_S11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5721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H14_S12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15937"/>
                  </a:ext>
                </a:extLst>
              </a:tr>
            </a:tbl>
          </a:graphicData>
        </a:graphic>
      </p:graphicFrame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80AFAE0-2974-0159-8199-BAAAD91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5" y="1263734"/>
            <a:ext cx="3899999" cy="234000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783A882-415A-EBB6-2643-ED2898CEE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08" y="1214534"/>
            <a:ext cx="389999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6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247-F211-DA78-9741-81510F19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863"/>
            <a:ext cx="10515600" cy="1325563"/>
          </a:xfrm>
        </p:spPr>
        <p:txBody>
          <a:bodyPr/>
          <a:lstStyle/>
          <a:p>
            <a:r>
              <a:rPr lang="en-GB" dirty="0"/>
              <a:t>Differential expression: </a:t>
            </a:r>
            <a:r>
              <a:rPr lang="en-GB" sz="4400" dirty="0"/>
              <a:t>Δ exon and Δ intron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2E0E82-EB17-40A1-E934-6B6AD77F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20609"/>
              </p:ext>
            </p:extLst>
          </p:nvPr>
        </p:nvGraphicFramePr>
        <p:xfrm>
          <a:off x="702593" y="1390333"/>
          <a:ext cx="5279429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83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05246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</a:t>
                      </a:r>
                    </a:p>
                    <a:p>
                      <a:pPr algn="ctr"/>
                      <a:r>
                        <a:rPr lang="en-GB" sz="1400" b="0" dirty="0"/>
                        <a:t>(steady state mRNA)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intron</a:t>
                      </a:r>
                    </a:p>
                    <a:p>
                      <a:pPr algn="ctr"/>
                      <a:r>
                        <a:rPr lang="en-GB" sz="1400" b="0" dirty="0"/>
                        <a:t>(nascent transcription)</a:t>
                      </a:r>
                      <a:endParaRPr lang="en-GB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3271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2492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7142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2921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10620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1923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-0.0513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-0.0719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363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F8A27B-C038-CE89-33DD-2FD1F6BEE84C}"/>
              </a:ext>
            </a:extLst>
          </p:cNvPr>
          <p:cNvSpPr txBox="1"/>
          <p:nvPr/>
        </p:nvSpPr>
        <p:spPr>
          <a:xfrm>
            <a:off x="6320571" y="1764726"/>
            <a:ext cx="548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Correlation: Δ exon</a:t>
            </a:r>
            <a:r>
              <a:rPr lang="en-GB" sz="1600" b="1" dirty="0"/>
              <a:t> </a:t>
            </a:r>
            <a:r>
              <a:rPr lang="en-GB" sz="1600" dirty="0"/>
              <a:t>stronger than </a:t>
            </a:r>
            <a:r>
              <a:rPr lang="en-GB" sz="1600" b="0" dirty="0"/>
              <a:t>Δ intron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SITA or no SITA – not applicable since we are comparing KO vs WT</a:t>
            </a:r>
            <a:endParaRPr lang="en-GB" sz="1600" b="0" dirty="0"/>
          </a:p>
          <a:p>
            <a:pPr marL="742950" lvl="1" indent="-285750">
              <a:buFontTx/>
              <a:buChar char="-"/>
            </a:pPr>
            <a:r>
              <a:rPr lang="en-GB" sz="1600" dirty="0"/>
              <a:t>If we only consider significant genes (FDR &lt; 0.05):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(2921) than upregulated (2492),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(1923) than upregulated (1348)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we include genes with FDR &gt; 0.05: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(7142) than upregulated (7054),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(10620) than upregulated (8073)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7CE2F1B5-384E-DA17-C4D0-2CE9EB94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65" y="4770117"/>
            <a:ext cx="1800000" cy="180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E1565AA-4EBB-5AC5-E346-6D1643DD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02" y="477011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7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955A6A2-16D1-B453-20B5-6914A022FAE7}"/>
              </a:ext>
            </a:extLst>
          </p:cNvPr>
          <p:cNvSpPr txBox="1">
            <a:spLocks/>
          </p:cNvSpPr>
          <p:nvPr/>
        </p:nvSpPr>
        <p:spPr>
          <a:xfrm>
            <a:off x="1005840" y="517525"/>
            <a:ext cx="10485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Transcriptional or post-transcriptional regulation (Δ exon/Δ intron)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07996-BC72-AB0B-0C50-2F32E99F6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42564"/>
              </p:ext>
            </p:extLst>
          </p:nvPr>
        </p:nvGraphicFramePr>
        <p:xfrm>
          <a:off x="1149965" y="2218373"/>
          <a:ext cx="9892069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689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965792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5910686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7174218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00531356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3030573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Δ exon /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919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Upregulated genes</a:t>
                      </a:r>
                      <a:r>
                        <a:rPr lang="en-GB" sz="1400" b="0" dirty="0"/>
                        <a:t> (Δ exon &gt; 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Downregulated genes</a:t>
                      </a:r>
                      <a:r>
                        <a:rPr lang="en-GB" sz="1400" b="0" dirty="0"/>
                        <a:t> (Δ exon &lt; 0)</a:t>
                      </a:r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659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2408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2647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1658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1657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834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98EC70B-F554-344D-A384-F12C528F1318}"/>
              </a:ext>
            </a:extLst>
          </p:cNvPr>
          <p:cNvSpPr txBox="1"/>
          <p:nvPr/>
        </p:nvSpPr>
        <p:spPr>
          <a:xfrm>
            <a:off x="1661855" y="6121400"/>
            <a:ext cx="229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 with caution</a:t>
            </a:r>
          </a:p>
        </p:txBody>
      </p:sp>
    </p:spTree>
    <p:extLst>
      <p:ext uri="{BB962C8B-B14F-4D97-AF65-F5344CB8AC3E}">
        <p14:creationId xmlns:p14="http://schemas.microsoft.com/office/powerpoint/2010/main" val="366420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A03-4466-576C-5CC8-98B58DE3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no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62AA-6F27-5471-D136-D045A18FB8D2}"/>
              </a:ext>
            </a:extLst>
          </p:cNvPr>
          <p:cNvSpPr txBox="1"/>
          <p:nvPr/>
        </p:nvSpPr>
        <p:spPr>
          <a:xfrm>
            <a:off x="5662483" y="5846544"/>
            <a:ext cx="42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&lt;- Differentially expressed exons/introns (post-transcriptionally regulated)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F155FE-7622-F434-EE9F-F7040C95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07516"/>
              </p:ext>
            </p:extLst>
          </p:nvPr>
        </p:nvGraphicFramePr>
        <p:xfrm>
          <a:off x="5323720" y="1598335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Exon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2492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2921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97CC23-5B0D-FC4E-C548-027A029A0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404367"/>
              </p:ext>
            </p:extLst>
          </p:nvPr>
        </p:nvGraphicFramePr>
        <p:xfrm>
          <a:off x="5323720" y="2767588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Intron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1348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1923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2DB40E8-6B33-7994-FFE4-7606ED208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" y="3999665"/>
            <a:ext cx="5040001" cy="252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BCD3A9D-48FA-CB83-2D0E-AA03D3EFE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75" y="1294684"/>
            <a:ext cx="5040001" cy="252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9242078-B581-2B44-BC49-EDC9D6742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8" y="1294684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0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8201-C194-F827-0281-44EB3FD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top 20 genes labelled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C91B7B0-6A3F-A3FF-D821-41AEF8903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3765"/>
            <a:ext cx="5040001" cy="252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32C1E56-FB25-B560-A710-464299978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5" y="4249124"/>
            <a:ext cx="5040001" cy="252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79F6CEF-8762-7D24-2A43-F520192E2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1553765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6444791-498B-171D-93D2-7440E9F6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2349000"/>
            <a:ext cx="4320000" cy="216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C77B34F-5C89-E4E4-CFD4-125C8E63F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4546773"/>
            <a:ext cx="4320000" cy="2160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0687D1D-09F7-B385-2901-1BD2C6952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1" y="170114"/>
            <a:ext cx="4320000" cy="216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26879CF-5E5E-5207-05B5-B8C4009DE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" y="1449574"/>
            <a:ext cx="40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3824-6683-43A8-B102-A62DDCF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4573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Δ exon / Δ intron plots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FED08F-C873-41E7-B3FF-3FCCE6A19224}"/>
              </a:ext>
            </a:extLst>
          </p:cNvPr>
          <p:cNvSpPr txBox="1"/>
          <p:nvPr/>
        </p:nvSpPr>
        <p:spPr>
          <a:xfrm>
            <a:off x="778420" y="1670124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 = 0.78214</a:t>
            </a:r>
          </a:p>
          <a:p>
            <a:r>
              <a:rPr lang="en-GB" sz="1400" dirty="0"/>
              <a:t>p value &lt; 2.2e-16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3AF7E-A22A-BA3A-0A2B-FE11F2BEBE21}"/>
              </a:ext>
            </a:extLst>
          </p:cNvPr>
          <p:cNvSpPr txBox="1"/>
          <p:nvPr/>
        </p:nvSpPr>
        <p:spPr>
          <a:xfrm>
            <a:off x="548427" y="5124623"/>
            <a:ext cx="341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Pearson coefficient close to 1: c</a:t>
            </a:r>
            <a:r>
              <a:rPr lang="en-GB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hanges in expression are largely due to changes in nascent transcription rather than post-transcriptional modifications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F227-B245-5218-2F79-C913682F5824}"/>
              </a:ext>
            </a:extLst>
          </p:cNvPr>
          <p:cNvSpPr txBox="1"/>
          <p:nvPr/>
        </p:nvSpPr>
        <p:spPr>
          <a:xfrm>
            <a:off x="3959156" y="6126549"/>
            <a:ext cx="3528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Genes that are likely to be post-translationally regulated are coloured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C61AB-A777-ECA7-9BF1-16325D1443C0}"/>
              </a:ext>
            </a:extLst>
          </p:cNvPr>
          <p:cNvSpPr txBox="1"/>
          <p:nvPr/>
        </p:nvSpPr>
        <p:spPr>
          <a:xfrm>
            <a:off x="5511347" y="262610"/>
            <a:ext cx="32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exons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700FF-0C4B-9096-C2CC-7F8A554C358D}"/>
              </a:ext>
            </a:extLst>
          </p:cNvPr>
          <p:cNvSpPr txBox="1"/>
          <p:nvPr/>
        </p:nvSpPr>
        <p:spPr>
          <a:xfrm>
            <a:off x="5511346" y="2632336"/>
            <a:ext cx="33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introns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DFF0E-12A1-BB05-F19B-BB33A957E520}"/>
              </a:ext>
            </a:extLst>
          </p:cNvPr>
          <p:cNvSpPr txBox="1"/>
          <p:nvPr/>
        </p:nvSpPr>
        <p:spPr>
          <a:xfrm>
            <a:off x="5541996" y="4727370"/>
            <a:ext cx="311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Top 20 most likely post-transcriptionally 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8369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22B2-0880-FF3B-CD57-40ED6B1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trt</a:t>
            </a:r>
            <a:r>
              <a:rPr lang="en-GB" dirty="0"/>
              <a:t>: H14 vs WT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EC6EF-9B07-50B3-0FF3-FDB8D509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64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E4BF-BEB5-418C-B612-6AB49D94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QuasR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D025C-5801-4BFD-9DE9-0F98CB1F2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Alignment (</a:t>
            </a:r>
            <a:r>
              <a:rPr lang="en-GB" dirty="0" err="1"/>
              <a:t>QuasR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genomeFile</a:t>
            </a:r>
            <a:r>
              <a:rPr lang="en-GB" dirty="0"/>
              <a:t>: Bsgenome.Mmusculus.UCSC.mm10</a:t>
            </a:r>
          </a:p>
          <a:p>
            <a:pPr lvl="1"/>
            <a:r>
              <a:rPr lang="en-GB" dirty="0"/>
              <a:t>Aligner: Rhisat2</a:t>
            </a:r>
          </a:p>
          <a:p>
            <a:r>
              <a:rPr lang="en-GB" dirty="0"/>
              <a:t>Count exons and introns (</a:t>
            </a:r>
            <a:r>
              <a:rPr lang="en-GB" dirty="0" err="1"/>
              <a:t>QuasR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getRegionsFromTxDb</a:t>
            </a:r>
            <a:r>
              <a:rPr lang="en-GB" dirty="0"/>
              <a:t>: TxDb.Mmusculus.UCSC.mm10.knownGene</a:t>
            </a:r>
          </a:p>
          <a:p>
            <a:pPr lvl="1"/>
            <a:r>
              <a:rPr lang="en-GB" dirty="0" err="1"/>
              <a:t>strandedData</a:t>
            </a:r>
            <a:r>
              <a:rPr lang="en-GB" dirty="0"/>
              <a:t> = TRUE</a:t>
            </a:r>
          </a:p>
          <a:p>
            <a:pPr lvl="1"/>
            <a:r>
              <a:rPr lang="en-GB" dirty="0"/>
              <a:t>orientation = same</a:t>
            </a:r>
          </a:p>
          <a:p>
            <a:pPr lvl="1"/>
            <a:r>
              <a:rPr lang="en-GB" dirty="0"/>
              <a:t>Returned 18693 genes</a:t>
            </a:r>
          </a:p>
        </p:txBody>
      </p:sp>
    </p:spTree>
    <p:extLst>
      <p:ext uri="{BB962C8B-B14F-4D97-AF65-F5344CB8AC3E}">
        <p14:creationId xmlns:p14="http://schemas.microsoft.com/office/powerpoint/2010/main" val="2713297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3213-742A-4465-8C40-7207E565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55" y="18211"/>
            <a:ext cx="10515600" cy="1325563"/>
          </a:xfrm>
        </p:spPr>
        <p:txBody>
          <a:bodyPr/>
          <a:lstStyle/>
          <a:p>
            <a:r>
              <a:rPr lang="en-GB" dirty="0"/>
              <a:t>Sample details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2958632-71EA-45F5-AB44-D1DC9D0CD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32251"/>
              </p:ext>
            </p:extLst>
          </p:nvPr>
        </p:nvGraphicFramePr>
        <p:xfrm>
          <a:off x="618955" y="3994145"/>
          <a:ext cx="11044162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5">
                  <a:extLst>
                    <a:ext uri="{9D8B030D-6E8A-4147-A177-3AD203B41FA5}">
                      <a16:colId xmlns:a16="http://schemas.microsoft.com/office/drawing/2014/main" val="3802790997"/>
                    </a:ext>
                  </a:extLst>
                </a:gridCol>
                <a:gridCol w="1821856">
                  <a:extLst>
                    <a:ext uri="{9D8B030D-6E8A-4147-A177-3AD203B41FA5}">
                      <a16:colId xmlns:a16="http://schemas.microsoft.com/office/drawing/2014/main" val="1179782879"/>
                    </a:ext>
                  </a:extLst>
                </a:gridCol>
                <a:gridCol w="1235766">
                  <a:extLst>
                    <a:ext uri="{9D8B030D-6E8A-4147-A177-3AD203B41FA5}">
                      <a16:colId xmlns:a16="http://schemas.microsoft.com/office/drawing/2014/main" val="1242668677"/>
                    </a:ext>
                  </a:extLst>
                </a:gridCol>
                <a:gridCol w="1321237">
                  <a:extLst>
                    <a:ext uri="{9D8B030D-6E8A-4147-A177-3AD203B41FA5}">
                      <a16:colId xmlns:a16="http://schemas.microsoft.com/office/drawing/2014/main" val="3692861086"/>
                    </a:ext>
                  </a:extLst>
                </a:gridCol>
                <a:gridCol w="1235688">
                  <a:extLst>
                    <a:ext uri="{9D8B030D-6E8A-4147-A177-3AD203B41FA5}">
                      <a16:colId xmlns:a16="http://schemas.microsoft.com/office/drawing/2014/main" val="2850073344"/>
                    </a:ext>
                  </a:extLst>
                </a:gridCol>
                <a:gridCol w="1150142">
                  <a:extLst>
                    <a:ext uri="{9D8B030D-6E8A-4147-A177-3AD203B41FA5}">
                      <a16:colId xmlns:a16="http://schemas.microsoft.com/office/drawing/2014/main" val="1285993955"/>
                    </a:ext>
                  </a:extLst>
                </a:gridCol>
                <a:gridCol w="1283216">
                  <a:extLst>
                    <a:ext uri="{9D8B030D-6E8A-4147-A177-3AD203B41FA5}">
                      <a16:colId xmlns:a16="http://schemas.microsoft.com/office/drawing/2014/main" val="2125712761"/>
                    </a:ext>
                  </a:extLst>
                </a:gridCol>
                <a:gridCol w="1330742">
                  <a:extLst>
                    <a:ext uri="{9D8B030D-6E8A-4147-A177-3AD203B41FA5}">
                      <a16:colId xmlns:a16="http://schemas.microsoft.com/office/drawing/2014/main" val="3225203575"/>
                    </a:ext>
                  </a:extLst>
                </a:gridCol>
              </a:tblGrid>
              <a:tr h="288000">
                <a:tc gridSpan="8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Total count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exon,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625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Interpretation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9733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044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exons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Steady state 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45560209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32978044</a:t>
                      </a:r>
                      <a:endParaRPr lang="en-GB" sz="1400" b="0" dirty="0"/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29410141 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38504452</a:t>
                      </a:r>
                      <a:endParaRPr lang="en-GB" sz="1400" b="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48156533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31455549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42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introns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Nascent transcription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6462774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6104100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6546633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7220804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6682582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4217897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861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Fraction of introns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Checks to make sure things are within normal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0.1242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0.1562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0.1821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0.1579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0.1219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0.1182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9276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Summary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r>
                        <a:rPr lang="en-GB" sz="1400" baseline="30000" dirty="0"/>
                        <a:t>st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r>
                        <a:rPr lang="en-GB" sz="1400" baseline="30000" dirty="0"/>
                        <a:t>rd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434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14530"/>
                  </a:ext>
                </a:extLst>
              </a:tr>
            </a:tbl>
          </a:graphicData>
        </a:graphic>
      </p:graphicFrame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85E75C45-DE1E-9FE0-CFD3-FC1B227BE998}"/>
              </a:ext>
            </a:extLst>
          </p:cNvPr>
          <p:cNvGraphicFramePr>
            <a:graphicFrameLocks noGrp="1"/>
          </p:cNvGraphicFramePr>
          <p:nvPr/>
        </p:nvGraphicFramePr>
        <p:xfrm>
          <a:off x="627396" y="1214534"/>
          <a:ext cx="3846323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323">
                  <a:extLst>
                    <a:ext uri="{9D8B030D-6E8A-4147-A177-3AD203B41FA5}">
                      <a16:colId xmlns:a16="http://schemas.microsoft.com/office/drawing/2014/main" val="29781856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5380004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753927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9934577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782297958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Sample description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09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Expt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949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WT-LPS-S4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153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WT-LPS-S5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744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WT-LPS-S6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02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H14-LPS-S7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353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H14-LPS-S8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5721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H14-LPS-S9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15937"/>
                  </a:ext>
                </a:extLst>
              </a:tr>
            </a:tbl>
          </a:graphicData>
        </a:graphic>
      </p:graphicFrame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2461DFD-2B2E-5569-DE94-864E1462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65" y="1214534"/>
            <a:ext cx="3899999" cy="23400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6AC915A-3649-102D-310C-5CB70492A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2" y="1214534"/>
            <a:ext cx="389999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247-F211-DA78-9741-81510F19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863"/>
            <a:ext cx="10515600" cy="1325563"/>
          </a:xfrm>
        </p:spPr>
        <p:txBody>
          <a:bodyPr/>
          <a:lstStyle/>
          <a:p>
            <a:r>
              <a:rPr lang="en-GB" dirty="0"/>
              <a:t>Differential expression: </a:t>
            </a:r>
            <a:r>
              <a:rPr lang="en-GB" sz="4400" dirty="0"/>
              <a:t>Δ exon and Δ intron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2E0E82-EB17-40A1-E934-6B6AD77F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89661"/>
              </p:ext>
            </p:extLst>
          </p:nvPr>
        </p:nvGraphicFramePr>
        <p:xfrm>
          <a:off x="702593" y="1390333"/>
          <a:ext cx="5279429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83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05246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</a:t>
                      </a:r>
                    </a:p>
                    <a:p>
                      <a:pPr algn="ctr"/>
                      <a:r>
                        <a:rPr lang="en-GB" sz="1400" b="0" dirty="0"/>
                        <a:t>(steady state mRNA)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intron</a:t>
                      </a:r>
                    </a:p>
                    <a:p>
                      <a:pPr algn="ctr"/>
                      <a:r>
                        <a:rPr lang="en-GB" sz="1400" b="0" dirty="0"/>
                        <a:t>(nascent transcription)</a:t>
                      </a:r>
                      <a:endParaRPr lang="en-GB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2225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7276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2929</a:t>
                      </a:r>
                    </a:p>
                  </a:txBody>
                  <a:tcP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1822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-0.0741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-0.2843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-0.0969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-0.3910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363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F8A27B-C038-CE89-33DD-2FD1F6BEE84C}"/>
              </a:ext>
            </a:extLst>
          </p:cNvPr>
          <p:cNvSpPr txBox="1"/>
          <p:nvPr/>
        </p:nvSpPr>
        <p:spPr>
          <a:xfrm>
            <a:off x="6320571" y="1764726"/>
            <a:ext cx="548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Correlation: Δ exon</a:t>
            </a:r>
            <a:r>
              <a:rPr lang="en-GB" sz="1600" b="1" dirty="0"/>
              <a:t> </a:t>
            </a:r>
            <a:r>
              <a:rPr lang="en-GB" sz="1600" dirty="0"/>
              <a:t>stronger than </a:t>
            </a:r>
            <a:r>
              <a:rPr lang="en-GB" sz="1600" b="0" dirty="0"/>
              <a:t>Δ intron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SITA or no SITA – not applicable since we are comparing KO vs WT</a:t>
            </a:r>
            <a:endParaRPr lang="en-GB" sz="1600" b="0" dirty="0"/>
          </a:p>
          <a:p>
            <a:pPr marL="742950" lvl="1" indent="-285750">
              <a:buFontTx/>
              <a:buChar char="-"/>
            </a:pPr>
            <a:r>
              <a:rPr lang="en-GB" sz="1600" dirty="0"/>
              <a:t>If we only consider significant genes (FDR &lt; 0.05):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(2929) than upregulated (2225),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(1822) than upregulated (1310)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we include genes with FDR &gt; 0.05: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(7276) than upregulated (6836),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(8207) than upregulated (8157)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390C3D3-D63C-F892-720D-7BAF66B1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93" y="4767539"/>
            <a:ext cx="1800000" cy="18000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E79F9F6-0F66-1661-C463-8EFA44AA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65" y="47675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1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7955A6A2-16D1-B453-20B5-6914A022FAE7}"/>
              </a:ext>
            </a:extLst>
          </p:cNvPr>
          <p:cNvSpPr txBox="1">
            <a:spLocks/>
          </p:cNvSpPr>
          <p:nvPr/>
        </p:nvSpPr>
        <p:spPr>
          <a:xfrm>
            <a:off x="1005840" y="517525"/>
            <a:ext cx="10485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Transcriptional or post-transcriptional regulation (Δ exon/Δ intron)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0D07996-BC72-AB0B-0C50-2F32E99F6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282301"/>
              </p:ext>
            </p:extLst>
          </p:nvPr>
        </p:nvGraphicFramePr>
        <p:xfrm>
          <a:off x="1149965" y="2218373"/>
          <a:ext cx="9892069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689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965792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5910686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71742181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700531356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3030573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Δ exon /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919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Upregulated genes</a:t>
                      </a:r>
                      <a:r>
                        <a:rPr lang="en-GB" sz="1400" b="0" dirty="0"/>
                        <a:t> (Δ exon &gt; 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Downregulated genes</a:t>
                      </a:r>
                      <a:r>
                        <a:rPr lang="en-GB" sz="1400" b="0" dirty="0"/>
                        <a:t> (Δ exon &lt; 0)</a:t>
                      </a:r>
                      <a:endParaRPr lang="en-GB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Post-transcriptional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Transcriptional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659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2168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2733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1078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1297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1147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98EC70B-F554-344D-A384-F12C528F1318}"/>
              </a:ext>
            </a:extLst>
          </p:cNvPr>
          <p:cNvSpPr txBox="1"/>
          <p:nvPr/>
        </p:nvSpPr>
        <p:spPr>
          <a:xfrm>
            <a:off x="1661855" y="6121400"/>
            <a:ext cx="229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 with caution</a:t>
            </a:r>
          </a:p>
        </p:txBody>
      </p:sp>
    </p:spTree>
    <p:extLst>
      <p:ext uri="{BB962C8B-B14F-4D97-AF65-F5344CB8AC3E}">
        <p14:creationId xmlns:p14="http://schemas.microsoft.com/office/powerpoint/2010/main" val="375058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E7A98BF-650F-565C-6E7D-81EAFB8B2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" y="1294684"/>
            <a:ext cx="5040001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DFA03-4466-576C-5CC8-98B58DE3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no 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62AA-6F27-5471-D136-D045A18FB8D2}"/>
              </a:ext>
            </a:extLst>
          </p:cNvPr>
          <p:cNvSpPr txBox="1"/>
          <p:nvPr/>
        </p:nvSpPr>
        <p:spPr>
          <a:xfrm>
            <a:off x="5662483" y="5846544"/>
            <a:ext cx="426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&lt;- Differentially expressed exons/introns (post-transcriptionally regulated)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F155FE-7622-F434-EE9F-F7040C95C421}"/>
              </a:ext>
            </a:extLst>
          </p:cNvPr>
          <p:cNvGraphicFramePr>
            <a:graphicFrameLocks noGrp="1"/>
          </p:cNvGraphicFramePr>
          <p:nvPr/>
        </p:nvGraphicFramePr>
        <p:xfrm>
          <a:off x="5323720" y="1598335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Exon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2492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2921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97CC23-5B0D-FC4E-C548-027A029A0F47}"/>
              </a:ext>
            </a:extLst>
          </p:cNvPr>
          <p:cNvGraphicFramePr>
            <a:graphicFrameLocks noGrp="1"/>
          </p:cNvGraphicFramePr>
          <p:nvPr/>
        </p:nvGraphicFramePr>
        <p:xfrm>
          <a:off x="5323720" y="2767588"/>
          <a:ext cx="113241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05">
                  <a:extLst>
                    <a:ext uri="{9D8B030D-6E8A-4147-A177-3AD203B41FA5}">
                      <a16:colId xmlns:a16="http://schemas.microsoft.com/office/drawing/2014/main" val="3903889207"/>
                    </a:ext>
                  </a:extLst>
                </a:gridCol>
                <a:gridCol w="566205">
                  <a:extLst>
                    <a:ext uri="{9D8B030D-6E8A-4147-A177-3AD203B41FA5}">
                      <a16:colId xmlns:a16="http://schemas.microsoft.com/office/drawing/2014/main" val="1918454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Intron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8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Up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1348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383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Down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1923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555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047DBDC-CB5F-A2DA-A15A-8A5ED563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82" y="1294684"/>
            <a:ext cx="5040001" cy="252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6DBE817-4529-5DDB-1C7E-7850E511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9" y="4028219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5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8201-C194-F827-0281-44EB3FD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– top 20 genes labelled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1D5366B-3B7F-962C-4EAA-D26484BD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9" y="1553765"/>
            <a:ext cx="5040001" cy="252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3A18BD-87DE-6D1D-8D5A-B9F83934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4" y="4212299"/>
            <a:ext cx="5040001" cy="252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9A873EE-4EC2-A763-D31B-1620998CE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4" y="1553765"/>
            <a:ext cx="50400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6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9F2BBB-575E-1BA4-FFBB-A284D507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2374818"/>
            <a:ext cx="4320000" cy="216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D19E5AB-0D2E-2AA5-59C8-0CC1D18B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1" y="1488991"/>
            <a:ext cx="4000000" cy="36000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323960F-59F5-089E-1DC1-74B939F89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4615861"/>
            <a:ext cx="4320000" cy="2160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917EAE85-CABF-3FE7-CC67-067A70899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67" y="118542"/>
            <a:ext cx="4320000" cy="21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3824-6683-43A8-B102-A62DDCF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4573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Δ exon / Δ intron plots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FED08F-C873-41E7-B3FF-3FCCE6A19224}"/>
              </a:ext>
            </a:extLst>
          </p:cNvPr>
          <p:cNvSpPr txBox="1"/>
          <p:nvPr/>
        </p:nvSpPr>
        <p:spPr>
          <a:xfrm>
            <a:off x="778420" y="1670124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 = 0.79819</a:t>
            </a:r>
          </a:p>
          <a:p>
            <a:r>
              <a:rPr lang="en-GB" sz="1400" dirty="0"/>
              <a:t>p value &lt; 2.2e-16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3AF7E-A22A-BA3A-0A2B-FE11F2BEBE21}"/>
              </a:ext>
            </a:extLst>
          </p:cNvPr>
          <p:cNvSpPr txBox="1"/>
          <p:nvPr/>
        </p:nvSpPr>
        <p:spPr>
          <a:xfrm>
            <a:off x="548427" y="5124623"/>
            <a:ext cx="341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Pearson coefficient close to 1: c</a:t>
            </a:r>
            <a:r>
              <a:rPr lang="en-GB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hanges in expression are largely due to changes in nascent transcription rather than post-transcriptional modifications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F227-B245-5218-2F79-C913682F5824}"/>
              </a:ext>
            </a:extLst>
          </p:cNvPr>
          <p:cNvSpPr txBox="1"/>
          <p:nvPr/>
        </p:nvSpPr>
        <p:spPr>
          <a:xfrm>
            <a:off x="3959156" y="6126549"/>
            <a:ext cx="3528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Genes that are likely to be post-translationally regulated are coloured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C61AB-A777-ECA7-9BF1-16325D1443C0}"/>
              </a:ext>
            </a:extLst>
          </p:cNvPr>
          <p:cNvSpPr txBox="1"/>
          <p:nvPr/>
        </p:nvSpPr>
        <p:spPr>
          <a:xfrm>
            <a:off x="5511347" y="262610"/>
            <a:ext cx="32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exons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8700FF-0C4B-9096-C2CC-7F8A554C358D}"/>
              </a:ext>
            </a:extLst>
          </p:cNvPr>
          <p:cNvSpPr txBox="1"/>
          <p:nvPr/>
        </p:nvSpPr>
        <p:spPr>
          <a:xfrm>
            <a:off x="5511346" y="2632336"/>
            <a:ext cx="335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Top 20 differentially expressed introns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DFF0E-12A1-BB05-F19B-BB33A957E520}"/>
              </a:ext>
            </a:extLst>
          </p:cNvPr>
          <p:cNvSpPr txBox="1"/>
          <p:nvPr/>
        </p:nvSpPr>
        <p:spPr>
          <a:xfrm>
            <a:off x="5541996" y="4727370"/>
            <a:ext cx="311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Top 20 most likely post-transcriptionally 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2626132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FE06-F476-BCEC-AC84-E53190F9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WT vs H14 after LPS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476C63E-ACA7-0ECA-A504-2D9FE5B5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9" y="1690688"/>
            <a:ext cx="5040001" cy="252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3F82178-F2FA-972A-E0E5-CBF3AE5CB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23" y="1690688"/>
            <a:ext cx="5040001" cy="2520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6017467-BE49-3BA6-506A-81F9720F9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07720"/>
              </p:ext>
            </p:extLst>
          </p:nvPr>
        </p:nvGraphicFramePr>
        <p:xfrm>
          <a:off x="470524" y="4659951"/>
          <a:ext cx="5027451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3794">
                  <a:extLst>
                    <a:ext uri="{9D8B030D-6E8A-4147-A177-3AD203B41FA5}">
                      <a16:colId xmlns:a16="http://schemas.microsoft.com/office/drawing/2014/main" val="228001211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4094738729"/>
                    </a:ext>
                  </a:extLst>
                </a:gridCol>
                <a:gridCol w="717631">
                  <a:extLst>
                    <a:ext uri="{9D8B030D-6E8A-4147-A177-3AD203B41FA5}">
                      <a16:colId xmlns:a16="http://schemas.microsoft.com/office/drawing/2014/main" val="39036188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176194588"/>
                    </a:ext>
                  </a:extLst>
                </a:gridCol>
                <a:gridCol w="1122744">
                  <a:extLst>
                    <a:ext uri="{9D8B030D-6E8A-4147-A177-3AD203B41FA5}">
                      <a16:colId xmlns:a16="http://schemas.microsoft.com/office/drawing/2014/main" val="415255270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200024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H14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0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Not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46186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04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8541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6CE0046A-16E4-D1BE-20E0-E7BCB0724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28749"/>
              </p:ext>
            </p:extLst>
          </p:nvPr>
        </p:nvGraphicFramePr>
        <p:xfrm>
          <a:off x="6549162" y="4659951"/>
          <a:ext cx="5027451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3794">
                  <a:extLst>
                    <a:ext uri="{9D8B030D-6E8A-4147-A177-3AD203B41FA5}">
                      <a16:colId xmlns:a16="http://schemas.microsoft.com/office/drawing/2014/main" val="228001211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4094738729"/>
                    </a:ext>
                  </a:extLst>
                </a:gridCol>
                <a:gridCol w="717631">
                  <a:extLst>
                    <a:ext uri="{9D8B030D-6E8A-4147-A177-3AD203B41FA5}">
                      <a16:colId xmlns:a16="http://schemas.microsoft.com/office/drawing/2014/main" val="39036188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176194588"/>
                    </a:ext>
                  </a:extLst>
                </a:gridCol>
                <a:gridCol w="1122744">
                  <a:extLst>
                    <a:ext uri="{9D8B030D-6E8A-4147-A177-3AD203B41FA5}">
                      <a16:colId xmlns:a16="http://schemas.microsoft.com/office/drawing/2014/main" val="415255270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200024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0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Not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46186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04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8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81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E4BF-BEB5-418C-B612-6AB49D94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D025C-5801-4BFD-9DE9-0F98CB1F2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edgeR</a:t>
            </a:r>
            <a:r>
              <a:rPr lang="en-GB" dirty="0"/>
              <a:t>: </a:t>
            </a:r>
            <a:r>
              <a:rPr lang="en-GB" dirty="0" err="1"/>
              <a:t>Gaidatzis’s</a:t>
            </a:r>
            <a:r>
              <a:rPr lang="en-GB" dirty="0"/>
              <a:t> method</a:t>
            </a:r>
          </a:p>
          <a:p>
            <a:pPr lvl="1"/>
            <a:r>
              <a:rPr lang="en-GB" dirty="0"/>
              <a:t>Identify quantifiable genes</a:t>
            </a:r>
          </a:p>
          <a:p>
            <a:pPr lvl="2"/>
            <a:r>
              <a:rPr lang="en-GB" dirty="0"/>
              <a:t>Normalisation: scale to mean library size, log transform [+ </a:t>
            </a:r>
            <a:r>
              <a:rPr lang="en-GB" dirty="0" err="1"/>
              <a:t>pseudocount</a:t>
            </a:r>
            <a:r>
              <a:rPr lang="en-GB" dirty="0"/>
              <a:t> of 8]</a:t>
            </a:r>
          </a:p>
          <a:p>
            <a:pPr lvl="2"/>
            <a:r>
              <a:rPr lang="en-GB" dirty="0"/>
              <a:t>+/- filter: Select if </a:t>
            </a:r>
            <a:r>
              <a:rPr lang="en-GB" dirty="0" err="1"/>
              <a:t>rowmean</a:t>
            </a:r>
            <a:r>
              <a:rPr lang="en-GB" dirty="0"/>
              <a:t> &gt; TH for both exons and introns – TH set as 5.0 in original method, this might miss out genes with little intron to start with</a:t>
            </a:r>
          </a:p>
          <a:p>
            <a:pPr lvl="1"/>
            <a:r>
              <a:rPr lang="en-GB" sz="2400" dirty="0"/>
              <a:t>Δ exon, Δ intron</a:t>
            </a:r>
          </a:p>
          <a:p>
            <a:pPr lvl="2"/>
            <a:r>
              <a:rPr lang="en-GB" dirty="0" err="1"/>
              <a:t>NLex</a:t>
            </a:r>
            <a:r>
              <a:rPr lang="en-GB" dirty="0"/>
              <a:t> = log2(exon count); </a:t>
            </a:r>
            <a:r>
              <a:rPr lang="en-GB" dirty="0" err="1"/>
              <a:t>NLin</a:t>
            </a:r>
            <a:r>
              <a:rPr lang="en-GB" dirty="0"/>
              <a:t> = log2(intron count)</a:t>
            </a:r>
          </a:p>
          <a:p>
            <a:pPr lvl="2"/>
            <a:r>
              <a:rPr lang="en-GB" dirty="0" err="1"/>
              <a:t>Dex</a:t>
            </a:r>
            <a:r>
              <a:rPr lang="en-GB" dirty="0"/>
              <a:t> (changes in steady state mRNA) = </a:t>
            </a:r>
            <a:r>
              <a:rPr lang="en-GB" dirty="0" err="1"/>
              <a:t>NLex</a:t>
            </a:r>
            <a:r>
              <a:rPr lang="en-GB" dirty="0"/>
              <a:t> (compared </a:t>
            </a:r>
            <a:r>
              <a:rPr lang="en-GB" dirty="0" err="1"/>
              <a:t>ie</a:t>
            </a:r>
            <a:r>
              <a:rPr lang="en-GB" dirty="0"/>
              <a:t>. LPS) – </a:t>
            </a:r>
            <a:r>
              <a:rPr lang="en-GB" dirty="0" err="1"/>
              <a:t>NLex</a:t>
            </a:r>
            <a:r>
              <a:rPr lang="en-GB" dirty="0"/>
              <a:t>(reference)</a:t>
            </a:r>
          </a:p>
          <a:p>
            <a:pPr lvl="2"/>
            <a:r>
              <a:rPr lang="en-GB" dirty="0"/>
              <a:t>Din (changes in transcriptional rates) = </a:t>
            </a:r>
            <a:r>
              <a:rPr lang="en-GB" dirty="0" err="1"/>
              <a:t>NLin</a:t>
            </a:r>
            <a:r>
              <a:rPr lang="en-GB" dirty="0"/>
              <a:t> (compared </a:t>
            </a:r>
            <a:r>
              <a:rPr lang="en-GB" dirty="0" err="1"/>
              <a:t>ie</a:t>
            </a:r>
            <a:r>
              <a:rPr lang="en-GB" dirty="0"/>
              <a:t>. LPS) – </a:t>
            </a:r>
            <a:r>
              <a:rPr lang="en-GB" dirty="0" err="1"/>
              <a:t>NLin</a:t>
            </a:r>
            <a:r>
              <a:rPr lang="en-GB" dirty="0"/>
              <a:t> (reference)</a:t>
            </a:r>
          </a:p>
          <a:p>
            <a:pPr lvl="2"/>
            <a:r>
              <a:rPr lang="en-GB" dirty="0" err="1"/>
              <a:t>Dex.Din</a:t>
            </a:r>
            <a:r>
              <a:rPr lang="en-GB" dirty="0"/>
              <a:t> (post-transcriptional changes) = </a:t>
            </a:r>
            <a:r>
              <a:rPr lang="en-GB" dirty="0" err="1"/>
              <a:t>Dex</a:t>
            </a:r>
            <a:r>
              <a:rPr lang="en-GB" dirty="0"/>
              <a:t> – Din</a:t>
            </a:r>
          </a:p>
          <a:p>
            <a:pPr lvl="1"/>
            <a:r>
              <a:rPr lang="en-GB" dirty="0"/>
              <a:t>Estimate model parameters in </a:t>
            </a:r>
            <a:r>
              <a:rPr lang="en-GB" dirty="0" err="1"/>
              <a:t>edgeR</a:t>
            </a:r>
            <a:r>
              <a:rPr lang="en-GB" dirty="0"/>
              <a:t> using only quantifiable genes</a:t>
            </a:r>
          </a:p>
          <a:p>
            <a:r>
              <a:rPr lang="en-GB" dirty="0"/>
              <a:t>Or one-step EISA with </a:t>
            </a:r>
            <a:r>
              <a:rPr lang="en-GB" dirty="0" err="1"/>
              <a:t>eisaR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65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FC97-BFC9-0C1E-D45C-1B793500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Decisions regarding algorithm/parameters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44AD0-5F26-D282-7572-7D49F54A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800" dirty="0"/>
              <a:t>Quantification: salmon vs </a:t>
            </a:r>
            <a:r>
              <a:rPr lang="en-GB" sz="2800" dirty="0" err="1"/>
              <a:t>QuasR</a:t>
            </a:r>
            <a:endParaRPr lang="en-GB" sz="2800" dirty="0"/>
          </a:p>
          <a:p>
            <a:pPr lvl="1"/>
            <a:r>
              <a:rPr lang="en-GB" dirty="0"/>
              <a:t>Both algorithms identified similar significant genes (90% overlap).</a:t>
            </a:r>
          </a:p>
          <a:p>
            <a:pPr lvl="1"/>
            <a:r>
              <a:rPr lang="en-GB" dirty="0" err="1"/>
              <a:t>QuasR</a:t>
            </a:r>
            <a:r>
              <a:rPr lang="en-GB" dirty="0"/>
              <a:t> was used.</a:t>
            </a:r>
          </a:p>
          <a:p>
            <a:r>
              <a:rPr lang="en-GB" sz="2800" dirty="0"/>
              <a:t>To filter or not to filter</a:t>
            </a:r>
          </a:p>
          <a:p>
            <a:pPr lvl="1"/>
            <a:r>
              <a:rPr lang="en-GB" dirty="0"/>
              <a:t>If we consider only significant (FDR &lt; 0.05) genes, correlation between the samples is quite high for both Δ exon and Δ intron. The number of genes identified is also similar (around 500 genes are missed if we use a filter: miss </a:t>
            </a:r>
            <a:r>
              <a:rPr lang="en-GB" sz="2400" dirty="0"/>
              <a:t>out exons that are not normally expressed in non-stressed state?)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following results are generated without a filter.</a:t>
            </a:r>
          </a:p>
          <a:p>
            <a:r>
              <a:rPr lang="en-GB" dirty="0"/>
              <a:t>Differential expression: DESEQ2 vs </a:t>
            </a:r>
            <a:r>
              <a:rPr lang="en-GB" dirty="0" err="1"/>
              <a:t>EdgeR</a:t>
            </a:r>
            <a:r>
              <a:rPr lang="en-GB" dirty="0"/>
              <a:t> vs limma-</a:t>
            </a:r>
            <a:r>
              <a:rPr lang="en-GB" dirty="0" err="1"/>
              <a:t>voom</a:t>
            </a:r>
            <a:endParaRPr lang="en-GB" dirty="0"/>
          </a:p>
          <a:p>
            <a:pPr lvl="1"/>
            <a:r>
              <a:rPr lang="en-GB" dirty="0"/>
              <a:t>All 3 algorithms identified similar significant genes (80-95% overlap).</a:t>
            </a:r>
          </a:p>
          <a:p>
            <a:pPr lvl="1"/>
            <a:r>
              <a:rPr lang="en-GB" dirty="0" err="1"/>
              <a:t>EdgeR</a:t>
            </a:r>
            <a:r>
              <a:rPr lang="en-GB" dirty="0"/>
              <a:t> was used.</a:t>
            </a:r>
          </a:p>
          <a:p>
            <a:r>
              <a:rPr lang="en-GB" dirty="0"/>
              <a:t>EISA: one-step </a:t>
            </a:r>
            <a:r>
              <a:rPr lang="en-GB" dirty="0" err="1"/>
              <a:t>eisaR</a:t>
            </a:r>
            <a:r>
              <a:rPr lang="en-GB" dirty="0"/>
              <a:t> vs step-by-step with </a:t>
            </a:r>
            <a:r>
              <a:rPr lang="en-GB" dirty="0" err="1"/>
              <a:t>EdgeR</a:t>
            </a:r>
            <a:endParaRPr lang="en-GB" dirty="0"/>
          </a:p>
          <a:p>
            <a:pPr lvl="1"/>
            <a:r>
              <a:rPr lang="en-GB" dirty="0" err="1"/>
              <a:t>EdgeR</a:t>
            </a:r>
            <a:r>
              <a:rPr lang="en-GB" dirty="0"/>
              <a:t> was used. </a:t>
            </a:r>
            <a:r>
              <a:rPr lang="en-GB" dirty="0" err="1"/>
              <a:t>eisaR</a:t>
            </a:r>
            <a:r>
              <a:rPr lang="en-GB" dirty="0"/>
              <a:t> was too much of a black box.</a:t>
            </a:r>
          </a:p>
        </p:txBody>
      </p:sp>
    </p:spTree>
    <p:extLst>
      <p:ext uri="{BB962C8B-B14F-4D97-AF65-F5344CB8AC3E}">
        <p14:creationId xmlns:p14="http://schemas.microsoft.com/office/powerpoint/2010/main" val="22130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1531-7875-4417-8631-12EF32C2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1B07-A28B-4F0A-AEA3-28E3957C9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0" cy="4351338"/>
          </a:xfrm>
        </p:spPr>
        <p:txBody>
          <a:bodyPr>
            <a:normAutofit fontScale="92500"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Nascent transcription seems to decrease upon LPS treatment of both WT and H14 cells</a:t>
            </a:r>
          </a:p>
          <a:p>
            <a:pPr lvl="1"/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Total intron in treated samples less than total intron in untreated</a:t>
            </a:r>
            <a:endParaRPr lang="en-GB" dirty="0"/>
          </a:p>
          <a:p>
            <a:pPr lvl="1"/>
            <a:r>
              <a:rPr lang="en-GB" dirty="0"/>
              <a:t>Mean Δ </a:t>
            </a:r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intron &lt; 0</a:t>
            </a:r>
          </a:p>
          <a:p>
            <a:pPr lvl="1"/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More genes have decreased </a:t>
            </a:r>
            <a:r>
              <a:rPr lang="en-GB" dirty="0"/>
              <a:t>Δ </a:t>
            </a:r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intron after treatment</a:t>
            </a:r>
            <a:endParaRPr lang="en-GB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hanges in expression are largely due to changes in nascent transcription rather than post-transcriptional modifications </a:t>
            </a:r>
          </a:p>
          <a:p>
            <a:pPr lvl="1"/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</a:t>
            </a:r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earson coefficient of plot of </a:t>
            </a:r>
            <a:r>
              <a:rPr lang="en-GB" dirty="0" err="1"/>
              <a:t>Δ</a:t>
            </a:r>
            <a:r>
              <a:rPr lang="en-GB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exon</a:t>
            </a:r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against </a:t>
            </a:r>
            <a:r>
              <a:rPr lang="en-GB" dirty="0" err="1"/>
              <a:t>Δ</a:t>
            </a:r>
            <a:r>
              <a:rPr lang="en-GB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intron</a:t>
            </a:r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for both WT and H14 cells is close to 1</a:t>
            </a:r>
            <a:endParaRPr lang="en-GB" dirty="0"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r>
              <a:rPr lang="en-GB" dirty="0"/>
              <a:t>SITA not obvious in both WT and H14 cells</a:t>
            </a:r>
          </a:p>
          <a:p>
            <a:pPr lvl="1"/>
            <a:endParaRPr lang="en-GB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endParaRPr lang="en-GB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79D1-B24A-4C99-AEE0-65826B47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707" y="1690688"/>
            <a:ext cx="2160000" cy="2837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0F992-F2FE-48B1-A52D-6137CF20B6C5}"/>
              </a:ext>
            </a:extLst>
          </p:cNvPr>
          <p:cNvSpPr txBox="1"/>
          <p:nvPr/>
        </p:nvSpPr>
        <p:spPr>
          <a:xfrm>
            <a:off x="9246160" y="4548101"/>
            <a:ext cx="2650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1" dirty="0">
                <a:solidFill>
                  <a:srgbClr val="212121"/>
                </a:solidFill>
                <a:effectLst/>
                <a:latin typeface="BlinkMacSystemFont"/>
              </a:rPr>
              <a:t>From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BlinkMacSystemFont"/>
              </a:rPr>
              <a:t> “Analysis of intronic and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BlinkMacSystemFont"/>
              </a:rPr>
              <a:t>exonic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BlinkMacSystemFont"/>
              </a:rPr>
              <a:t> reads in RNA-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BlinkMacSystemFont"/>
              </a:rPr>
              <a:t>seq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BlinkMacSystemFont"/>
              </a:rPr>
              <a:t> data characterizes transcriptional and post-transcriptional regulation.“ by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BlinkMacSystemFont"/>
              </a:rPr>
              <a:t>Gaidatzis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BlinkMacSystemFont"/>
              </a:rPr>
              <a:t> D et al., 2015, </a:t>
            </a:r>
            <a:r>
              <a:rPr lang="en-GB" sz="1200" b="0" i="1" dirty="0">
                <a:solidFill>
                  <a:srgbClr val="212121"/>
                </a:solidFill>
                <a:effectLst/>
                <a:latin typeface="BlinkMacSystemFont"/>
              </a:rPr>
              <a:t>Nat </a:t>
            </a:r>
            <a:r>
              <a:rPr lang="en-GB" sz="1200" b="0" i="1" dirty="0" err="1">
                <a:solidFill>
                  <a:srgbClr val="212121"/>
                </a:solidFill>
                <a:effectLst/>
                <a:latin typeface="BlinkMacSystemFont"/>
              </a:rPr>
              <a:t>Biotechnol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BlinkMacSystemFont"/>
              </a:rPr>
              <a:t>. Jul;33(7):728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0449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7BC3-F1DC-DAAC-9E06-447C63BF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WT: </a:t>
            </a:r>
            <a:r>
              <a:rPr lang="en-GB" dirty="0" err="1"/>
              <a:t>trt</a:t>
            </a:r>
            <a:r>
              <a:rPr lang="en-GB" dirty="0"/>
              <a:t> vs untrt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60FEF-25A8-B05E-9C1D-90967CCFA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29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3213-742A-4465-8C40-7207E565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55" y="18211"/>
            <a:ext cx="10515600" cy="1325563"/>
          </a:xfrm>
        </p:spPr>
        <p:txBody>
          <a:bodyPr/>
          <a:lstStyle/>
          <a:p>
            <a:r>
              <a:rPr lang="en-GB" dirty="0"/>
              <a:t>Sample details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2958632-71EA-45F5-AB44-D1DC9D0CD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22416"/>
              </p:ext>
            </p:extLst>
          </p:nvPr>
        </p:nvGraphicFramePr>
        <p:xfrm>
          <a:off x="618955" y="3994145"/>
          <a:ext cx="11044162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5">
                  <a:extLst>
                    <a:ext uri="{9D8B030D-6E8A-4147-A177-3AD203B41FA5}">
                      <a16:colId xmlns:a16="http://schemas.microsoft.com/office/drawing/2014/main" val="3802790997"/>
                    </a:ext>
                  </a:extLst>
                </a:gridCol>
                <a:gridCol w="1821856">
                  <a:extLst>
                    <a:ext uri="{9D8B030D-6E8A-4147-A177-3AD203B41FA5}">
                      <a16:colId xmlns:a16="http://schemas.microsoft.com/office/drawing/2014/main" val="1179782879"/>
                    </a:ext>
                  </a:extLst>
                </a:gridCol>
                <a:gridCol w="1235766">
                  <a:extLst>
                    <a:ext uri="{9D8B030D-6E8A-4147-A177-3AD203B41FA5}">
                      <a16:colId xmlns:a16="http://schemas.microsoft.com/office/drawing/2014/main" val="1242668677"/>
                    </a:ext>
                  </a:extLst>
                </a:gridCol>
                <a:gridCol w="1321237">
                  <a:extLst>
                    <a:ext uri="{9D8B030D-6E8A-4147-A177-3AD203B41FA5}">
                      <a16:colId xmlns:a16="http://schemas.microsoft.com/office/drawing/2014/main" val="3692861086"/>
                    </a:ext>
                  </a:extLst>
                </a:gridCol>
                <a:gridCol w="1235688">
                  <a:extLst>
                    <a:ext uri="{9D8B030D-6E8A-4147-A177-3AD203B41FA5}">
                      <a16:colId xmlns:a16="http://schemas.microsoft.com/office/drawing/2014/main" val="2850073344"/>
                    </a:ext>
                  </a:extLst>
                </a:gridCol>
                <a:gridCol w="1150142">
                  <a:extLst>
                    <a:ext uri="{9D8B030D-6E8A-4147-A177-3AD203B41FA5}">
                      <a16:colId xmlns:a16="http://schemas.microsoft.com/office/drawing/2014/main" val="1285993955"/>
                    </a:ext>
                  </a:extLst>
                </a:gridCol>
                <a:gridCol w="1283216">
                  <a:extLst>
                    <a:ext uri="{9D8B030D-6E8A-4147-A177-3AD203B41FA5}">
                      <a16:colId xmlns:a16="http://schemas.microsoft.com/office/drawing/2014/main" val="2125712761"/>
                    </a:ext>
                  </a:extLst>
                </a:gridCol>
                <a:gridCol w="1330742">
                  <a:extLst>
                    <a:ext uri="{9D8B030D-6E8A-4147-A177-3AD203B41FA5}">
                      <a16:colId xmlns:a16="http://schemas.microsoft.com/office/drawing/2014/main" val="3225203575"/>
                    </a:ext>
                  </a:extLst>
                </a:gridCol>
              </a:tblGrid>
              <a:tr h="288000">
                <a:tc gridSpan="8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Total count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exon, Δ intron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625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Interpretation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9733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044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exons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Steady state 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31317398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45560209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32163255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29410141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38850126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48156533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42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Total introns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Nascent transcription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6041266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6462774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7110487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6546633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9104240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6682582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861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Fraction of introns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Checks to make sure things are within normal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0.1617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0.1242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0.1810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0.1821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0.1899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0.1219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9276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dirty="0"/>
                        <a:t>Summary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r>
                        <a:rPr lang="en-GB" sz="1400" baseline="30000" dirty="0"/>
                        <a:t>st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r>
                        <a:rPr lang="en-GB" sz="1400" baseline="30000" dirty="0"/>
                        <a:t>rd</a:t>
                      </a:r>
                      <a:r>
                        <a:rPr lang="en-GB" sz="14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434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0.1899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14530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4E39466-2247-4BD8-9B50-10935B18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40493"/>
              </p:ext>
            </p:extLst>
          </p:nvPr>
        </p:nvGraphicFramePr>
        <p:xfrm>
          <a:off x="618955" y="1192620"/>
          <a:ext cx="3846323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323">
                  <a:extLst>
                    <a:ext uri="{9D8B030D-6E8A-4147-A177-3AD203B41FA5}">
                      <a16:colId xmlns:a16="http://schemas.microsoft.com/office/drawing/2014/main" val="29781856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5380004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91753927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09934577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782297958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Sample description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09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Expt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949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WT_S1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153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WT_S2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744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WT_S3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02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Wt-LPS-S4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353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Wt-LPS-S5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5721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Wt-LPS-S6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15937"/>
                  </a:ext>
                </a:extLst>
              </a:tr>
            </a:tbl>
          </a:graphicData>
        </a:graphic>
      </p:graphicFrame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2A5EE60A-E56D-35B1-25D1-1148FD6D2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12" y="1263734"/>
            <a:ext cx="3899999" cy="234000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B271935-111C-7170-2BB8-0AD8BD30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49" y="1263734"/>
            <a:ext cx="389999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247-F211-DA78-9741-81510F19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863"/>
            <a:ext cx="10515600" cy="1325563"/>
          </a:xfrm>
        </p:spPr>
        <p:txBody>
          <a:bodyPr/>
          <a:lstStyle/>
          <a:p>
            <a:r>
              <a:rPr lang="en-GB" dirty="0"/>
              <a:t>Differential expression: </a:t>
            </a:r>
            <a:r>
              <a:rPr lang="en-GB" sz="4400" dirty="0"/>
              <a:t>Δ exon and Δ intron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2E0E82-EB17-40A1-E934-6B6AD77F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652934"/>
              </p:ext>
            </p:extLst>
          </p:nvPr>
        </p:nvGraphicFramePr>
        <p:xfrm>
          <a:off x="702593" y="1390333"/>
          <a:ext cx="5279429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83">
                  <a:extLst>
                    <a:ext uri="{9D8B030D-6E8A-4147-A177-3AD203B41FA5}">
                      <a16:colId xmlns:a16="http://schemas.microsoft.com/office/drawing/2014/main" val="3759979754"/>
                    </a:ext>
                  </a:extLst>
                </a:gridCol>
                <a:gridCol w="705246">
                  <a:extLst>
                    <a:ext uri="{9D8B030D-6E8A-4147-A177-3AD203B41FA5}">
                      <a16:colId xmlns:a16="http://schemas.microsoft.com/office/drawing/2014/main" val="129874722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2507879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4526139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895550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2005786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exon</a:t>
                      </a:r>
                    </a:p>
                    <a:p>
                      <a:pPr algn="ctr"/>
                      <a:r>
                        <a:rPr lang="en-GB" sz="1400" b="0" dirty="0"/>
                        <a:t>(steady state mRNA)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Δ intron</a:t>
                      </a:r>
                    </a:p>
                    <a:p>
                      <a:pPr algn="ctr"/>
                      <a:r>
                        <a:rPr lang="en-GB" sz="1400" b="0" dirty="0"/>
                        <a:t>(nascent transcription)</a:t>
                      </a:r>
                      <a:endParaRPr lang="en-GB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1241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FDR &lt;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361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included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6562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9174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Corr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810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51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v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0.948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3796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3580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17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7469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8255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3312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113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Δ intron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38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- 0.1498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-0.16994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6024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363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F8A27B-C038-CE89-33DD-2FD1F6BEE84C}"/>
              </a:ext>
            </a:extLst>
          </p:cNvPr>
          <p:cNvSpPr txBox="1"/>
          <p:nvPr/>
        </p:nvSpPr>
        <p:spPr>
          <a:xfrm>
            <a:off x="6320571" y="1764726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Correlation: Δ exon</a:t>
            </a:r>
            <a:r>
              <a:rPr lang="en-GB" sz="1600" b="1" dirty="0"/>
              <a:t> </a:t>
            </a:r>
            <a:r>
              <a:rPr lang="en-GB" sz="1600" dirty="0"/>
              <a:t>stronger than </a:t>
            </a:r>
            <a:r>
              <a:rPr lang="en-GB" sz="1600" b="0" dirty="0"/>
              <a:t>Δ intron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SITA or no SITA</a:t>
            </a:r>
            <a:endParaRPr lang="en-GB" sz="1600" b="0" dirty="0"/>
          </a:p>
          <a:p>
            <a:pPr marL="742950" lvl="1" indent="-285750">
              <a:buFontTx/>
              <a:buChar char="-"/>
            </a:pPr>
            <a:r>
              <a:rPr lang="en-GB" sz="1600" dirty="0"/>
              <a:t>If we only consider significant genes (FDR &lt; 0.05): more exons are </a:t>
            </a:r>
            <a:r>
              <a:rPr lang="en-GB" sz="1600" dirty="0">
                <a:solidFill>
                  <a:srgbClr val="C00000"/>
                </a:solidFill>
              </a:rPr>
              <a:t>upregulated</a:t>
            </a:r>
            <a:r>
              <a:rPr lang="en-GB" sz="1600" dirty="0"/>
              <a:t> (3580) than downregulated (3397), but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(3312) than upregulated (3250)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we include genes with FDR &gt; 0.05: more exons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(7469) than upregulated (6873), and more introns are </a:t>
            </a:r>
            <a:r>
              <a:rPr lang="en-GB" sz="1600" dirty="0">
                <a:solidFill>
                  <a:schemeClr val="accent1"/>
                </a:solidFill>
              </a:rPr>
              <a:t>downregulated</a:t>
            </a:r>
            <a:r>
              <a:rPr lang="en-GB" sz="1600" dirty="0"/>
              <a:t> (8255) than upregulated (8239)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But the difference is quite small, so I would say </a:t>
            </a:r>
            <a:r>
              <a:rPr lang="en-GB" sz="1600" b="1" dirty="0"/>
              <a:t>no SITA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HOWEVER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Mean of both Δ exon and Δ intron &lt; 0 means that even though the number of </a:t>
            </a:r>
            <a:r>
              <a:rPr lang="en-GB" sz="1600" dirty="0">
                <a:solidFill>
                  <a:srgbClr val="FC9272"/>
                </a:solidFill>
              </a:rPr>
              <a:t>downregulated</a:t>
            </a:r>
            <a:r>
              <a:rPr lang="en-GB" sz="1600" dirty="0"/>
              <a:t> genes is smaller, the magnitude of downregulation is larger than upregulation, </a:t>
            </a:r>
            <a:r>
              <a:rPr lang="en-GB" sz="1600" dirty="0" err="1"/>
              <a:t>ie</a:t>
            </a:r>
            <a:r>
              <a:rPr lang="en-GB" sz="1600" dirty="0"/>
              <a:t>. a smaller number of genes are strongly downregulated vs a large number of genes are weakly upregulated</a:t>
            </a:r>
            <a:endParaRPr lang="en-GB" sz="16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2AEBDDBE-4292-4783-CBFB-B7F644758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19" y="4780075"/>
            <a:ext cx="1800000" cy="1800000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AFEE4F1E-B07D-07F0-B074-FAB99356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48" y="478007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2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15000</TotalTime>
  <Words>2810</Words>
  <Application>Microsoft Office PowerPoint</Application>
  <PresentationFormat>Widescreen</PresentationFormat>
  <Paragraphs>1087</Paragraphs>
  <Slides>36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BlinkMacSystemFont</vt:lpstr>
      <vt:lpstr>Arial</vt:lpstr>
      <vt:lpstr>Calibri</vt:lpstr>
      <vt:lpstr>Calibri Light</vt:lpstr>
      <vt:lpstr>Office Theme</vt:lpstr>
      <vt:lpstr>EISA</vt:lpstr>
      <vt:lpstr>Methods</vt:lpstr>
      <vt:lpstr>QuasR</vt:lpstr>
      <vt:lpstr>Statistical analysis</vt:lpstr>
      <vt:lpstr>Decisions regarding algorithm/parameters used</vt:lpstr>
      <vt:lpstr>Main findings</vt:lpstr>
      <vt:lpstr>WT: trt vs untrt</vt:lpstr>
      <vt:lpstr>Sample details</vt:lpstr>
      <vt:lpstr>Differential expression: Δ exon and Δ intron</vt:lpstr>
      <vt:lpstr>Supplementary tables</vt:lpstr>
      <vt:lpstr>PowerPoint Presentation</vt:lpstr>
      <vt:lpstr>Volcano plots – no label</vt:lpstr>
      <vt:lpstr>Volcano plots – top 20 genes labelled</vt:lpstr>
      <vt:lpstr>Δ exon / Δ intron plots</vt:lpstr>
      <vt:lpstr>H14: trt vs untrt</vt:lpstr>
      <vt:lpstr>Sample details</vt:lpstr>
      <vt:lpstr>Differential expression: Δ exon and Δ intron</vt:lpstr>
      <vt:lpstr>PowerPoint Presentation</vt:lpstr>
      <vt:lpstr>Volcano plots – no label</vt:lpstr>
      <vt:lpstr>Volcano plots – top 20 genes labelled</vt:lpstr>
      <vt:lpstr>Δ exon / Δ intron plots</vt:lpstr>
      <vt:lpstr>untrt: H14 vs WT</vt:lpstr>
      <vt:lpstr>Sample details</vt:lpstr>
      <vt:lpstr>Differential expression: Δ exon and Δ intron</vt:lpstr>
      <vt:lpstr>PowerPoint Presentation</vt:lpstr>
      <vt:lpstr>Volcano plots – no label</vt:lpstr>
      <vt:lpstr>Volcano plots – top 20 genes labelled</vt:lpstr>
      <vt:lpstr>Δ exon / Δ intron plots</vt:lpstr>
      <vt:lpstr>trt: H14 vs WT</vt:lpstr>
      <vt:lpstr>Sample details</vt:lpstr>
      <vt:lpstr>Differential expression: Δ exon and Δ intron</vt:lpstr>
      <vt:lpstr>PowerPoint Presentation</vt:lpstr>
      <vt:lpstr>Volcano plots – no label</vt:lpstr>
      <vt:lpstr>Volcano plots – top 20 genes labelled</vt:lpstr>
      <vt:lpstr>Δ exon / Δ intron plots</vt:lpstr>
      <vt:lpstr>WT vs H14 after LPS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EISA</dc:title>
  <dc:creator>Khai Khai Saw</dc:creator>
  <cp:lastModifiedBy>Khai Khai Saw</cp:lastModifiedBy>
  <cp:revision>210</cp:revision>
  <dcterms:created xsi:type="dcterms:W3CDTF">2022-02-22T12:28:55Z</dcterms:created>
  <dcterms:modified xsi:type="dcterms:W3CDTF">2022-06-23T08:20:26Z</dcterms:modified>
</cp:coreProperties>
</file>